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73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4" r:id="rId17"/>
    <p:sldId id="270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84135"/>
  </p:normalViewPr>
  <p:slideViewPr>
    <p:cSldViewPr snapToGrid="0">
      <p:cViewPr varScale="1">
        <p:scale>
          <a:sx n="105" d="100"/>
          <a:sy n="105" d="100"/>
        </p:scale>
        <p:origin x="2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09BB-AEA3-764B-9C2B-FA5B2E7DECB4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9715-E06F-EC4C-84AA-2F86C46B5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0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30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777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01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34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779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28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52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55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17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8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6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b="0" i="0" dirty="0">
              <a:solidFill>
                <a:srgbClr val="4242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40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6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8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60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0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1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8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4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11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0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7D6D-FEDD-4D21-91D0-6BA12EE79806}" type="datetimeFigureOut">
              <a:rPr lang="it-IT" smtClean="0"/>
              <a:t>10/07/24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7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758825"/>
            <a:ext cx="3006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sellaDiTesto 6"/>
          <p:cNvSpPr txBox="1">
            <a:spLocks noChangeArrowheads="1"/>
          </p:cNvSpPr>
          <p:nvPr/>
        </p:nvSpPr>
        <p:spPr bwMode="auto">
          <a:xfrm>
            <a:off x="1443038" y="2239963"/>
            <a:ext cx="625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</a:rPr>
              <a:t>Dipartimento di Scienze Matematiche, Fisiche e Informatiche</a:t>
            </a:r>
          </a:p>
        </p:txBody>
      </p:sp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2313781" y="3712206"/>
            <a:ext cx="4516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2535" name="CasellaDiTesto 8"/>
          <p:cNvSpPr txBox="1">
            <a:spLocks noChangeArrowheads="1"/>
          </p:cNvSpPr>
          <p:nvPr/>
        </p:nvSpPr>
        <p:spPr bwMode="auto">
          <a:xfrm>
            <a:off x="5616300" y="5553698"/>
            <a:ext cx="3220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Relatore: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Ch.mo Prof. Vincenzo Bonnici</a:t>
            </a:r>
          </a:p>
        </p:txBody>
      </p: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11849620-F888-6D03-B8FE-644238849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22" y="5553698"/>
            <a:ext cx="227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Candidato: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Giandonato Inverso</a:t>
            </a:r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D18758C-BE8C-2E42-A7CD-A790646D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004241"/>
            <a:ext cx="625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FFFFFF"/>
                </a:solidFill>
              </a:rPr>
              <a:t>Corso di Laurea Triennale in Informatica</a:t>
            </a:r>
          </a:p>
        </p:txBody>
      </p:sp>
    </p:spTree>
    <p:extLst>
      <p:ext uri="{BB962C8B-B14F-4D97-AF65-F5344CB8AC3E}">
        <p14:creationId xmlns:p14="http://schemas.microsoft.com/office/powerpoint/2010/main" val="314510416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5EB8"/>
                </a:solidFill>
              </a:rPr>
              <a:t>4) Selezione dei Best Hits e Bidirectional best hits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FDA751F1-9AF6-BF1C-F457-E4D8A961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753810"/>
            <a:ext cx="7772400" cy="3108960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86523363-6036-4F20-ED28-3EBB870B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D0A19C35-B1EC-68C9-7B3B-0216009B3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4" y="4013083"/>
            <a:ext cx="8598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Best Hits (BH):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per un dato gene, un BH è il gene più simile ad esso ed appartenente ad un altro genoma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9B0E9212-83FD-FC65-234F-8EAD6B03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4" y="4827078"/>
            <a:ext cx="8598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Bidirectional Best Hits (BBH): 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due sequenze appartenenti a due genomi distinti sono un BBH se sono reciprocamente la sequenza più simile da un genoma all'altro.</a:t>
            </a:r>
          </a:p>
        </p:txBody>
      </p:sp>
    </p:spTree>
    <p:extLst>
      <p:ext uri="{BB962C8B-B14F-4D97-AF65-F5344CB8AC3E}">
        <p14:creationId xmlns:p14="http://schemas.microsoft.com/office/powerpoint/2010/main" val="40737393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5EB8"/>
                </a:solidFill>
              </a:rPr>
              <a:t>5) Identificazione dei geni paraloghi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C6F922BA-7712-02CE-500F-F0FE4E535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986" y="619539"/>
            <a:ext cx="7772400" cy="3454400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7360F077-15E2-6B39-13AF-613D39DC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D88331A1-B138-FA2C-A08D-C2A74D48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6" y="4034069"/>
            <a:ext cx="89095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A livello implementativo, il processo di </a:t>
            </a:r>
            <a:r>
              <a:rPr lang="it-IT" altLang="it-IT" sz="1800" b="1" dirty="0">
                <a:solidFill>
                  <a:srgbClr val="005EB8"/>
                </a:solidFill>
              </a:rPr>
              <a:t>identificazione dei geni paraloghi </a:t>
            </a:r>
            <a:r>
              <a:rPr lang="it-IT" altLang="it-IT" sz="1800" dirty="0">
                <a:solidFill>
                  <a:srgbClr val="005EB8"/>
                </a:solidFill>
              </a:rPr>
              <a:t>utilizza gli stessi algoritmi appena descritti, relativi al </a:t>
            </a:r>
            <a:r>
              <a:rPr lang="it-IT" altLang="it-IT" sz="1800" b="1" dirty="0">
                <a:solidFill>
                  <a:srgbClr val="005EB8"/>
                </a:solidFill>
              </a:rPr>
              <a:t>pre-filtering</a:t>
            </a:r>
            <a:r>
              <a:rPr lang="it-IT" altLang="it-IT" sz="1800" dirty="0">
                <a:solidFill>
                  <a:srgbClr val="005EB8"/>
                </a:solidFill>
              </a:rPr>
              <a:t> e </a:t>
            </a:r>
            <a:r>
              <a:rPr lang="it-IT" altLang="it-IT" sz="1800" b="1" dirty="0">
                <a:solidFill>
                  <a:srgbClr val="005EB8"/>
                </a:solidFill>
              </a:rPr>
              <a:t>calcolo della similarità di sequenza</a:t>
            </a:r>
            <a:r>
              <a:rPr lang="it-IT" altLang="it-IT" sz="1800" dirty="0">
                <a:solidFill>
                  <a:srgbClr val="005EB8"/>
                </a:solidFill>
              </a:rPr>
              <a:t>, in quanto lavorano su generiche coppie di geni.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Questo tipo di omologia, viene ricercata tra coppie di geni all’interno dello stesso genoma.</a:t>
            </a:r>
          </a:p>
        </p:txBody>
      </p:sp>
    </p:spTree>
    <p:extLst>
      <p:ext uri="{BB962C8B-B14F-4D97-AF65-F5344CB8AC3E}">
        <p14:creationId xmlns:p14="http://schemas.microsoft.com/office/powerpoint/2010/main" val="11665578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Test sperimentali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E80B22B0-0679-733A-17D6-3542F49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840603A6-ACEC-3D69-440C-6737FCF7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1071862"/>
            <a:ext cx="84390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I dataset sono composti da </a:t>
            </a:r>
            <a:r>
              <a:rPr lang="it-IT" altLang="it-IT" sz="1800" b="1" dirty="0">
                <a:solidFill>
                  <a:srgbClr val="005EB8"/>
                </a:solidFill>
              </a:rPr>
              <a:t>genomi sintetici </a:t>
            </a:r>
            <a:r>
              <a:rPr lang="it-IT" altLang="it-IT" sz="1800" dirty="0">
                <a:solidFill>
                  <a:srgbClr val="005EB8"/>
                </a:solidFill>
              </a:rPr>
              <a:t>e appartengono alle specie batteriche </a:t>
            </a:r>
            <a:r>
              <a:rPr lang="it-IT" altLang="it-IT" sz="1800" i="1" dirty="0">
                <a:solidFill>
                  <a:srgbClr val="005EB8"/>
                </a:solidFill>
              </a:rPr>
              <a:t>Mycoplasma genitalium </a:t>
            </a:r>
            <a:r>
              <a:rPr lang="it-IT" altLang="it-IT" sz="1800" dirty="0">
                <a:solidFill>
                  <a:srgbClr val="005EB8"/>
                </a:solidFill>
              </a:rPr>
              <a:t>ed</a:t>
            </a:r>
            <a:r>
              <a:rPr lang="it-IT" altLang="it-IT" sz="1800" i="1" dirty="0">
                <a:solidFill>
                  <a:srgbClr val="005EB8"/>
                </a:solidFill>
              </a:rPr>
              <a:t> Escherichia coli.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Tutti i test sperimentali sono stati condotti su macchine virtuali di Amazon Web Services con capacità di calcolo ridimensionabile, da 1 a 96 core.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I test sperimentali sono stati condotti per valutare: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tempi di esecuzione del software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requisiti di memoria RAM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distribuzione pangenomica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Ogni tipo di misurazione è stata confrontata con le analoghe relative a PanDelos.</a:t>
            </a:r>
          </a:p>
        </p:txBody>
      </p:sp>
    </p:spTree>
    <p:extLst>
      <p:ext uri="{BB962C8B-B14F-4D97-AF65-F5344CB8AC3E}">
        <p14:creationId xmlns:p14="http://schemas.microsoft.com/office/powerpoint/2010/main" val="11031191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FFEEE747-F5D6-11F4-70DA-0F3DC486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Tempi e requisiti di memoria RAM – Escherichia coli</a:t>
            </a:r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4F7A0D8-956D-3541-35D8-85ED6DEB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1"/>
          <a:stretch/>
        </p:blipFill>
        <p:spPr>
          <a:xfrm>
            <a:off x="5249757" y="1177798"/>
            <a:ext cx="3646583" cy="1346741"/>
          </a:xfrm>
          <a:prstGeom prst="rect">
            <a:avLst/>
          </a:prstGeom>
        </p:spPr>
      </p:pic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83544A7-D254-5EC1-6F20-FFC308AE2B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8"/>
          <a:stretch/>
        </p:blipFill>
        <p:spPr>
          <a:xfrm>
            <a:off x="5101421" y="3251502"/>
            <a:ext cx="4042579" cy="141988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91A8637-B8A8-E245-23B2-04BCE4861D95}"/>
              </a:ext>
            </a:extLst>
          </p:cNvPr>
          <p:cNvSpPr/>
          <p:nvPr/>
        </p:nvSpPr>
        <p:spPr>
          <a:xfrm>
            <a:off x="7946078" y="2148698"/>
            <a:ext cx="879870" cy="28639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088A1B9-294D-2511-60FE-0E4AEE8DD8ED}"/>
              </a:ext>
            </a:extLst>
          </p:cNvPr>
          <p:cNvSpPr/>
          <p:nvPr/>
        </p:nvSpPr>
        <p:spPr>
          <a:xfrm>
            <a:off x="7946078" y="4308460"/>
            <a:ext cx="950262" cy="29335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742CF1-4715-6F63-645A-A238FA8F38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20326" b="23033"/>
          <a:stretch/>
        </p:blipFill>
        <p:spPr>
          <a:xfrm>
            <a:off x="262312" y="1012617"/>
            <a:ext cx="5055079" cy="48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0036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FFEEE747-F5D6-11F4-70DA-0F3DC486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Tempi – Mycoplasma genitalium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8564B0-BC5A-5134-6EE3-220409BC0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46643" r="18396" b="10782"/>
          <a:stretch/>
        </p:blipFill>
        <p:spPr>
          <a:xfrm>
            <a:off x="4573470" y="1136235"/>
            <a:ext cx="4570529" cy="45891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D221E53-285F-CDC9-E781-5AEDCBB5B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9661" b="59539"/>
          <a:stretch/>
        </p:blipFill>
        <p:spPr>
          <a:xfrm>
            <a:off x="141111" y="1203382"/>
            <a:ext cx="4475261" cy="43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44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FFEEE747-F5D6-11F4-70DA-0F3DC486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100" u="sng" dirty="0">
                <a:solidFill>
                  <a:srgbClr val="005EB8"/>
                </a:solidFill>
              </a:rPr>
              <a:t>Requisiti di memoria RAM – Mycoplasma genitalium</a:t>
            </a:r>
          </a:p>
        </p:txBody>
      </p:sp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6517076-697D-E3EC-C106-E0A00693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6" b="9649"/>
          <a:stretch/>
        </p:blipFill>
        <p:spPr>
          <a:xfrm>
            <a:off x="2200676" y="2390361"/>
            <a:ext cx="4782403" cy="20574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EAAADFB-A1AD-CEB7-85F0-05CFB9B233FF}"/>
              </a:ext>
            </a:extLst>
          </p:cNvPr>
          <p:cNvSpPr/>
          <p:nvPr/>
        </p:nvSpPr>
        <p:spPr>
          <a:xfrm>
            <a:off x="5827964" y="4204251"/>
            <a:ext cx="950262" cy="14814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55697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FFEEE747-F5D6-11F4-70DA-0F3DC486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u="sng" dirty="0">
                <a:solidFill>
                  <a:srgbClr val="005EB8"/>
                </a:solidFill>
              </a:rPr>
              <a:t>Distribuzioni pangenomiche – Mycoplasma genitalium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53E6FA-C5F5-818C-B481-B275FB52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01" y="3469045"/>
            <a:ext cx="2635200" cy="2635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8E24086-E209-1DBB-49CE-B2E54CB74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00" y="3431190"/>
            <a:ext cx="2635200" cy="2635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9B40351-84C0-9BAE-6110-B2CBD889A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3431190"/>
            <a:ext cx="2635200" cy="2635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3E963FC-16F3-4D79-54F5-6B6493BA9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01" y="753755"/>
            <a:ext cx="2635200" cy="26352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3C0702E-9BF6-51F1-F5F4-563CC9692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16" y="761190"/>
            <a:ext cx="2635200" cy="26352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91078CE-E23B-E934-4AD5-E08A9AEE5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713999"/>
            <a:ext cx="2635200" cy="26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19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875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Conclusione e sviluppi futuri</a:t>
            </a:r>
          </a:p>
        </p:txBody>
      </p: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5C11EF1C-AFD0-796D-0913-ADFB79D3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4F12A24A-D66D-AB1A-7C97-AD338899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1071862"/>
            <a:ext cx="843907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005EB8"/>
                </a:solidFill>
              </a:rPr>
              <a:t>Obiettivi raggiunti</a:t>
            </a:r>
            <a:r>
              <a:rPr lang="it-IT" altLang="it-IT" sz="1800" dirty="0">
                <a:solidFill>
                  <a:srgbClr val="005EB8"/>
                </a:solidFill>
              </a:rPr>
              <a:t>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5EB8"/>
                </a:solidFill>
              </a:rPr>
              <a:t>Software con </a:t>
            </a:r>
            <a:r>
              <a:rPr lang="it-IT" altLang="it-IT" sz="1800" b="1" dirty="0">
                <a:solidFill>
                  <a:srgbClr val="005EB8"/>
                </a:solidFill>
              </a:rPr>
              <a:t>requisiti di memoria RAM più bassi </a:t>
            </a:r>
            <a:r>
              <a:rPr lang="it-IT" altLang="it-IT" sz="1800" dirty="0">
                <a:solidFill>
                  <a:srgbClr val="005EB8"/>
                </a:solidFill>
              </a:rPr>
              <a:t>nella maggior parte dei casi rispetto a quelli di PanDelos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Tempi di esecuzione migliori </a:t>
            </a:r>
            <a:r>
              <a:rPr lang="it-IT" altLang="it-IT" sz="1800" dirty="0">
                <a:solidFill>
                  <a:srgbClr val="005EB8"/>
                </a:solidFill>
              </a:rPr>
              <a:t>rispetto a quelli di PanDelos quando è disponibile una capacità di calcolo medio-grande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Risultati qualitativamente compatibili </a:t>
            </a:r>
            <a:r>
              <a:rPr lang="it-IT" altLang="it-IT" sz="1800" dirty="0">
                <a:solidFill>
                  <a:srgbClr val="005EB8"/>
                </a:solidFill>
              </a:rPr>
              <a:t>con quelli di PanDelos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5EB8"/>
                </a:solidFill>
              </a:rPr>
              <a:t>Sviluppi futuri</a:t>
            </a:r>
            <a:r>
              <a:rPr lang="it-IT" altLang="it-IT" sz="1800" dirty="0">
                <a:solidFill>
                  <a:srgbClr val="005EB8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5EB8"/>
                </a:solidFill>
              </a:rPr>
              <a:t>Analisi più approfondita per il confronto delle distribuzioni pangenomiche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5EB8"/>
                </a:solidFill>
              </a:rPr>
              <a:t>Implementazione della metodologia ideata con la programmazione CUDA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5EB8"/>
                </a:solidFill>
              </a:rPr>
              <a:t>Sviluppo di un sistema software composto da diversi algoritmi per la scoperta del contenuto pangenomico.</a:t>
            </a:r>
          </a:p>
        </p:txBody>
      </p:sp>
    </p:spTree>
    <p:extLst>
      <p:ext uri="{BB962C8B-B14F-4D97-AF65-F5344CB8AC3E}">
        <p14:creationId xmlns:p14="http://schemas.microsoft.com/office/powerpoint/2010/main" val="27799050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758825"/>
            <a:ext cx="3006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2313781" y="3712206"/>
            <a:ext cx="451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Grazie a tutti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3232010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Pangenomica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E8202C-44DD-434D-628A-96D713F91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42" y="714054"/>
            <a:ext cx="3348759" cy="1760045"/>
          </a:xfrm>
          <a:prstGeom prst="rect">
            <a:avLst/>
          </a:prstGeom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48212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La </a:t>
            </a:r>
            <a:r>
              <a:rPr lang="it-IT" altLang="it-IT" sz="1800" b="1" dirty="0">
                <a:solidFill>
                  <a:srgbClr val="005EB8"/>
                </a:solidFill>
              </a:rPr>
              <a:t>pangenomica</a:t>
            </a:r>
            <a:r>
              <a:rPr lang="it-IT" altLang="it-IT" sz="1800" dirty="0">
                <a:solidFill>
                  <a:srgbClr val="005EB8"/>
                </a:solidFill>
              </a:rPr>
              <a:t> è nuovo campo di studio della </a:t>
            </a:r>
            <a:r>
              <a:rPr lang="it-IT" altLang="it-IT" sz="1800" b="1" dirty="0">
                <a:solidFill>
                  <a:srgbClr val="005EB8"/>
                </a:solidFill>
              </a:rPr>
              <a:t>genetica</a:t>
            </a:r>
            <a:r>
              <a:rPr lang="it-IT" altLang="it-IT" sz="1800" dirty="0">
                <a:solidFill>
                  <a:srgbClr val="005EB8"/>
                </a:solidFill>
              </a:rPr>
              <a:t> che offre un nuovo paradigma di rappresentazione dei genomi.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dirty="0">
                <a:solidFill>
                  <a:srgbClr val="005EB8"/>
                </a:solidFill>
              </a:rPr>
              <a:t>Pan-genoma</a:t>
            </a:r>
            <a:r>
              <a:rPr lang="it-IT" altLang="it-IT" sz="1800" dirty="0">
                <a:solidFill>
                  <a:srgbClr val="005EB8"/>
                </a:solidFill>
              </a:rPr>
              <a:t> = </a:t>
            </a:r>
            <a:r>
              <a:rPr lang="it-IT" altLang="it-IT" sz="1800" b="1" dirty="0">
                <a:solidFill>
                  <a:srgbClr val="005EB8"/>
                </a:solidFill>
              </a:rPr>
              <a:t>«pan» + «genoma»</a:t>
            </a:r>
            <a:r>
              <a:rPr lang="it-IT" altLang="it-IT" sz="1800" dirty="0">
                <a:solidFill>
                  <a:srgbClr val="005EB8"/>
                </a:solidFill>
              </a:rPr>
              <a:t> ed è composto da: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i="1" dirty="0">
                <a:solidFill>
                  <a:srgbClr val="005EB8"/>
                </a:solidFill>
              </a:rPr>
              <a:t>geni core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i="1" dirty="0">
                <a:solidFill>
                  <a:srgbClr val="005EB8"/>
                </a:solidFill>
              </a:rPr>
              <a:t>geni accessori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i="1" dirty="0">
                <a:solidFill>
                  <a:srgbClr val="005EB8"/>
                </a:solidFill>
              </a:rPr>
              <a:t>geni singleton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I </a:t>
            </a:r>
            <a:r>
              <a:rPr lang="it-IT" altLang="it-IT" sz="1800" i="1" dirty="0">
                <a:solidFill>
                  <a:srgbClr val="005EB8"/>
                </a:solidFill>
              </a:rPr>
              <a:t>geni core </a:t>
            </a:r>
            <a:r>
              <a:rPr lang="it-IT" altLang="it-IT" sz="1800" dirty="0">
                <a:solidFill>
                  <a:srgbClr val="005EB8"/>
                </a:solidFill>
              </a:rPr>
              <a:t>e i </a:t>
            </a:r>
            <a:r>
              <a:rPr lang="it-IT" altLang="it-IT" sz="1800" i="1" dirty="0">
                <a:solidFill>
                  <a:srgbClr val="005EB8"/>
                </a:solidFill>
              </a:rPr>
              <a:t>geni accessori </a:t>
            </a:r>
            <a:r>
              <a:rPr lang="it-IT" altLang="it-IT" sz="1800" dirty="0">
                <a:solidFill>
                  <a:srgbClr val="005EB8"/>
                </a:solidFill>
              </a:rPr>
              <a:t>sono tipologie di </a:t>
            </a:r>
            <a:r>
              <a:rPr lang="it-IT" altLang="it-IT" sz="1800" b="1" dirty="0">
                <a:solidFill>
                  <a:srgbClr val="005EB8"/>
                </a:solidFill>
              </a:rPr>
              <a:t>geni omologhi</a:t>
            </a:r>
            <a:r>
              <a:rPr lang="it-IT" altLang="it-IT" sz="1800" dirty="0">
                <a:solidFill>
                  <a:srgbClr val="005EB8"/>
                </a:solidFill>
              </a:rPr>
              <a:t>, i quali sono distinti in due categorie: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Paraloghi</a:t>
            </a:r>
            <a:r>
              <a:rPr lang="it-IT" altLang="it-IT" sz="1800" dirty="0">
                <a:solidFill>
                  <a:srgbClr val="005EB8"/>
                </a:solidFill>
              </a:rPr>
              <a:t>: omologia all’interno dello stesso genoma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Ortologhi</a:t>
            </a:r>
            <a:r>
              <a:rPr lang="it-IT" altLang="it-IT" sz="1800" dirty="0">
                <a:solidFill>
                  <a:srgbClr val="005EB8"/>
                </a:solidFill>
              </a:rPr>
              <a:t>: omologia tra genomi diversi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5EB8"/>
                </a:solidFill>
              </a:rPr>
              <a:t>Xenologhi</a:t>
            </a:r>
            <a:r>
              <a:rPr lang="it-IT" altLang="it-IT" sz="1800" dirty="0">
                <a:solidFill>
                  <a:srgbClr val="005EB8"/>
                </a:solidFill>
              </a:rPr>
              <a:t>: omologia non parentale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7B485C-5547-B63A-C618-8D6F7938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19" y="3685009"/>
            <a:ext cx="3680082" cy="21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258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Introduzione al problema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48212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L'obiettivo di uno </a:t>
            </a:r>
            <a:r>
              <a:rPr lang="it-IT" altLang="it-IT" sz="1800" b="1" dirty="0">
                <a:solidFill>
                  <a:srgbClr val="005EB8"/>
                </a:solidFill>
              </a:rPr>
              <a:t>strumento pangenomico </a:t>
            </a:r>
            <a:r>
              <a:rPr lang="it-IT" altLang="it-IT" sz="1800" dirty="0">
                <a:solidFill>
                  <a:srgbClr val="005EB8"/>
                </a:solidFill>
              </a:rPr>
              <a:t>è la </a:t>
            </a:r>
            <a:r>
              <a:rPr lang="it-IT" altLang="it-IT" sz="1800" b="1" dirty="0">
                <a:solidFill>
                  <a:srgbClr val="005EB8"/>
                </a:solidFill>
              </a:rPr>
              <a:t>scoperta del contenuto pangenomico.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b="1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Essa</a:t>
            </a:r>
            <a:r>
              <a:rPr lang="it-IT" altLang="it-IT" sz="1800" b="1" dirty="0">
                <a:solidFill>
                  <a:srgbClr val="005EB8"/>
                </a:solidFill>
              </a:rPr>
              <a:t> </a:t>
            </a:r>
            <a:r>
              <a:rPr lang="it-IT" altLang="it-IT" sz="1800" dirty="0">
                <a:solidFill>
                  <a:srgbClr val="005EB8"/>
                </a:solidFill>
              </a:rPr>
              <a:t>si basa sull'identificazione di </a:t>
            </a:r>
            <a:r>
              <a:rPr lang="it-IT" altLang="it-IT" sz="1800" b="1" dirty="0">
                <a:solidFill>
                  <a:srgbClr val="005EB8"/>
                </a:solidFill>
              </a:rPr>
              <a:t>geni omologhi </a:t>
            </a:r>
            <a:r>
              <a:rPr lang="it-IT" altLang="it-IT" sz="1800" dirty="0">
                <a:solidFill>
                  <a:srgbClr val="005EB8"/>
                </a:solidFill>
              </a:rPr>
              <a:t>e il successivo raggruppamento in </a:t>
            </a:r>
            <a:r>
              <a:rPr lang="it-IT" altLang="it-IT" sz="1800" i="1" dirty="0">
                <a:solidFill>
                  <a:srgbClr val="005EB8"/>
                </a:solidFill>
              </a:rPr>
              <a:t>cluster</a:t>
            </a:r>
            <a:r>
              <a:rPr lang="it-IT" altLang="it-IT" sz="1800" dirty="0">
                <a:solidFill>
                  <a:srgbClr val="005EB8"/>
                </a:solidFill>
              </a:rPr>
              <a:t> di </a:t>
            </a:r>
            <a:r>
              <a:rPr lang="it-IT" altLang="it-IT" sz="1800" b="1" dirty="0">
                <a:solidFill>
                  <a:srgbClr val="005EB8"/>
                </a:solidFill>
              </a:rPr>
              <a:t>famiglie geniche</a:t>
            </a:r>
            <a:r>
              <a:rPr lang="it-IT" altLang="it-IT" sz="1800" dirty="0">
                <a:solidFill>
                  <a:srgbClr val="005EB8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L’identificazione di </a:t>
            </a:r>
            <a:r>
              <a:rPr lang="it-IT" altLang="it-IT" sz="1800" b="1" dirty="0">
                <a:solidFill>
                  <a:srgbClr val="005EB8"/>
                </a:solidFill>
              </a:rPr>
              <a:t>geni omologhi </a:t>
            </a:r>
            <a:r>
              <a:rPr lang="it-IT" sz="1800" dirty="0">
                <a:solidFill>
                  <a:srgbClr val="005EB8"/>
                </a:solidFill>
                <a:effectLst/>
                <a:cs typeface="Calibri" panose="020F0502020204030204" pitchFamily="34" charset="0"/>
              </a:rPr>
              <a:t>viene ricercata in termini di somiglianza tra sequenze genetiche.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sz="1800" dirty="0">
              <a:solidFill>
                <a:srgbClr val="005EB8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1800" dirty="0">
                <a:solidFill>
                  <a:srgbClr val="005EB8"/>
                </a:solidFill>
                <a:cs typeface="Calibri" panose="020F0502020204030204" pitchFamily="34" charset="0"/>
              </a:rPr>
              <a:t>Quindi </a:t>
            </a:r>
            <a:r>
              <a:rPr lang="it-IT" sz="1800" b="1" dirty="0">
                <a:solidFill>
                  <a:srgbClr val="005EB8"/>
                </a:solidFill>
                <a:effectLst/>
                <a:latin typeface="+mn-lt"/>
              </a:rPr>
              <a:t>per ogni gene bisogna trovare i geni più simili all’interno degli altri genomi.</a:t>
            </a:r>
            <a:endParaRPr lang="it-IT" sz="1200" b="1" dirty="0">
              <a:solidFill>
                <a:srgbClr val="005EB8"/>
              </a:solidFill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74B4CB-D577-E514-2248-671083735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5" y="694176"/>
            <a:ext cx="3771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628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61504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Concetti di base</a:t>
            </a:r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510E66FE-26BE-136C-13A9-C58D12B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1166260"/>
            <a:ext cx="683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5EB8"/>
              </a:solidFill>
            </a:endParaRP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61B92F63-8FE4-0902-5F8F-5528D17AE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9A91984C-FAF3-6B8A-0A9C-A61DC750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7723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Gene: 	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stringa composta da una sequenza di nucleotidi o amminoacidi</a:t>
            </a:r>
            <a:endParaRPr lang="it-IT" sz="1800" b="1" dirty="0">
              <a:solidFill>
                <a:srgbClr val="005EB8"/>
              </a:solidFill>
              <a:latin typeface="+mn-lt"/>
            </a:endParaRP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Nucleotide: 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simbolo appartenente all’alfabeto A, C, G, T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Amminoacido: 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simbolo appartenente ad un alfabeto di 21 simboli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F8787A8F-F450-0BFE-F3C0-7469FB00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2396821"/>
            <a:ext cx="85981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K-mero: 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sottostringa di un gene di lunghezza k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K-dizionario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: 	insieme composto da tutti i k-meri distinti di un gene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1400" dirty="0">
                <a:solidFill>
                  <a:srgbClr val="005EB8"/>
                </a:solidFill>
                <a:latin typeface="+mn-lt"/>
              </a:rPr>
              <a:t>    Ogni k-mero può essere presente all’interno di un gene con una diversa </a:t>
            </a:r>
            <a:r>
              <a:rPr lang="it-IT" sz="1400" i="1" dirty="0">
                <a:solidFill>
                  <a:srgbClr val="005EB8"/>
                </a:solidFill>
                <a:latin typeface="+mn-lt"/>
              </a:rPr>
              <a:t>molteplicità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F1AAF518-050A-D3F9-5728-2B5FE2A6D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4958104"/>
            <a:ext cx="85981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Similarità di Jaccard generalizzata: 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indice statistico che permette di misurare quanto sono simili due multiinsiemi, in questo caso permette di misurare quanto sono simili due geni</a:t>
            </a:r>
            <a:endParaRPr lang="it-IT" sz="1800" b="1" dirty="0">
              <a:solidFill>
                <a:srgbClr val="005EB8"/>
              </a:solidFill>
              <a:latin typeface="+mn-lt"/>
            </a:endParaRP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85B88BE2-310F-EB73-4BE0-BD78244A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69" y="3399949"/>
            <a:ext cx="8598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Best Hits (BH):	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per un dato gene, un BH è il gene più simile ad esso ed appartenente ad un altro genoma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EF46AE7A-BBB4-F8B9-6C20-AB93F133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4144109"/>
            <a:ext cx="8598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it-IT" sz="1800" b="1" dirty="0">
                <a:solidFill>
                  <a:srgbClr val="005EB8"/>
                </a:solidFill>
                <a:latin typeface="+mn-lt"/>
              </a:rPr>
              <a:t>Bidirectional Best Hits (BBH): </a:t>
            </a:r>
            <a:r>
              <a:rPr lang="it-IT" sz="1800" dirty="0">
                <a:solidFill>
                  <a:srgbClr val="005EB8"/>
                </a:solidFill>
                <a:latin typeface="+mn-lt"/>
              </a:rPr>
              <a:t>due sequenze appartenenti a due genomi distinti sono un BBH se sono reciprocamente la sequenza più simile da un genoma all'altro.</a:t>
            </a:r>
          </a:p>
        </p:txBody>
      </p:sp>
    </p:spTree>
    <p:extLst>
      <p:ext uri="{BB962C8B-B14F-4D97-AF65-F5344CB8AC3E}">
        <p14:creationId xmlns:p14="http://schemas.microsoft.com/office/powerpoint/2010/main" val="22325955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61504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Stato dell’arte</a:t>
            </a:r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510E66FE-26BE-136C-13A9-C58D12B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825242"/>
            <a:ext cx="470196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5EB8"/>
                </a:solidFill>
              </a:rPr>
              <a:t>PanDelos</a:t>
            </a:r>
            <a:r>
              <a:rPr lang="it-IT" altLang="it-IT" sz="1800" dirty="0">
                <a:solidFill>
                  <a:srgbClr val="005EB8"/>
                </a:solidFill>
              </a:rPr>
              <a:t> è una metodologia per la </a:t>
            </a:r>
            <a:r>
              <a:rPr lang="it-IT" altLang="it-IT" sz="1800" b="1" dirty="0">
                <a:solidFill>
                  <a:srgbClr val="005EB8"/>
                </a:solidFill>
              </a:rPr>
              <a:t>scoperta del contenuto pangenomico</a:t>
            </a:r>
            <a:r>
              <a:rPr lang="it-IT" altLang="it-IT" sz="1800" dirty="0">
                <a:solidFill>
                  <a:srgbClr val="005EB8"/>
                </a:solidFill>
              </a:rPr>
              <a:t>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Calcola la somiglianza tra geni, confrontandone i </a:t>
            </a:r>
            <a:r>
              <a:rPr lang="it-IT" altLang="it-IT" sz="1800" b="1" dirty="0">
                <a:solidFill>
                  <a:srgbClr val="005EB8"/>
                </a:solidFill>
              </a:rPr>
              <a:t>k-meri</a:t>
            </a:r>
            <a:r>
              <a:rPr lang="it-IT" altLang="it-IT" sz="1800" dirty="0">
                <a:solidFill>
                  <a:srgbClr val="005EB8"/>
                </a:solidFill>
              </a:rPr>
              <a:t>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Il confronto avviene tra </a:t>
            </a:r>
            <a:r>
              <a:rPr lang="it-IT" altLang="it-IT" sz="1800" b="1" dirty="0">
                <a:solidFill>
                  <a:srgbClr val="005EB8"/>
                </a:solidFill>
              </a:rPr>
              <a:t>coppie di genomi</a:t>
            </a:r>
            <a:r>
              <a:rPr lang="it-IT" altLang="it-IT" sz="1800" dirty="0">
                <a:solidFill>
                  <a:srgbClr val="005EB8"/>
                </a:solidFill>
              </a:rPr>
              <a:t>, per tutte le possibili coppie di geni.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All’interno di una matrice viene memorizzato il valore di similarità per ogni coppia di geni e vengono scelti i geni </a:t>
            </a:r>
            <a:r>
              <a:rPr lang="it-IT" altLang="it-IT" sz="1800" b="1" dirty="0">
                <a:solidFill>
                  <a:srgbClr val="005EB8"/>
                </a:solidFill>
              </a:rPr>
              <a:t>BH</a:t>
            </a:r>
            <a:r>
              <a:rPr lang="it-IT" altLang="it-IT" sz="1800" dirty="0">
                <a:solidFill>
                  <a:srgbClr val="005EB8"/>
                </a:solidFill>
              </a:rPr>
              <a:t> e </a:t>
            </a:r>
            <a:r>
              <a:rPr lang="it-IT" altLang="it-IT" sz="1800" b="1" dirty="0">
                <a:solidFill>
                  <a:srgbClr val="005EB8"/>
                </a:solidFill>
              </a:rPr>
              <a:t>BBH</a:t>
            </a:r>
            <a:r>
              <a:rPr lang="it-IT" altLang="it-IT" sz="1800" dirty="0">
                <a:solidFill>
                  <a:srgbClr val="005EB8"/>
                </a:solidFill>
              </a:rPr>
              <a:t>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La rete di omologia contiene i geni BBH ed è memorizzata in un grafo, il quale è processato da un </a:t>
            </a:r>
            <a:r>
              <a:rPr lang="it-IT" altLang="it-IT" sz="1800" b="1" dirty="0">
                <a:solidFill>
                  <a:srgbClr val="005EB8"/>
                </a:solidFill>
              </a:rPr>
              <a:t>algoritmo di community detection </a:t>
            </a:r>
            <a:r>
              <a:rPr lang="it-IT" altLang="it-IT" sz="1800" dirty="0">
                <a:solidFill>
                  <a:srgbClr val="005EB8"/>
                </a:solidFill>
              </a:rPr>
              <a:t>al fine di eliminare eventuali inconsistenze nelle famiglie di geni individuate. 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B67E3721-85C3-4D9F-5521-DFD1BEDB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pic>
        <p:nvPicPr>
          <p:cNvPr id="5" name="Immagine 4" descr="Immagine che contiene testo, parcheggio, oggetto da esterni&#10;&#10;Descrizione generata automaticamente">
            <a:extLst>
              <a:ext uri="{FF2B5EF4-FFF2-40B4-BE49-F238E27FC236}">
                <a16:creationId xmlns:a16="http://schemas.microsoft.com/office/drawing/2014/main" id="{B354CDEF-92ED-D52D-EA52-C6CDBD8D9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9" y="704314"/>
            <a:ext cx="4094112" cy="46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934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8" y="161504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u="sng" dirty="0">
                <a:solidFill>
                  <a:srgbClr val="005EB8"/>
                </a:solidFill>
              </a:rPr>
              <a:t>Metodologia</a:t>
            </a:r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510E66FE-26BE-136C-13A9-C58D12B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7" y="1046990"/>
            <a:ext cx="470196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La metodologia proposta è basata sulla metodologia di </a:t>
            </a:r>
            <a:r>
              <a:rPr lang="it-IT" altLang="it-IT" sz="1800" b="1" dirty="0">
                <a:solidFill>
                  <a:srgbClr val="005EB8"/>
                </a:solidFill>
              </a:rPr>
              <a:t>PanDelos</a:t>
            </a:r>
            <a:r>
              <a:rPr lang="it-IT" altLang="it-IT" sz="1800" dirty="0">
                <a:solidFill>
                  <a:srgbClr val="005EB8"/>
                </a:solidFill>
              </a:rPr>
              <a:t>, tuttavia è stata modificata la prima fase di filtraggio delle sequenze.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Il software in </a:t>
            </a:r>
            <a:r>
              <a:rPr lang="it-IT" altLang="it-IT" sz="1800" b="1" dirty="0">
                <a:solidFill>
                  <a:srgbClr val="005EB8"/>
                </a:solidFill>
              </a:rPr>
              <a:t>C++</a:t>
            </a:r>
            <a:r>
              <a:rPr lang="it-IT" altLang="it-IT" sz="1800" dirty="0">
                <a:solidFill>
                  <a:srgbClr val="005EB8"/>
                </a:solidFill>
              </a:rPr>
              <a:t> utilizza la libreria </a:t>
            </a:r>
            <a:r>
              <a:rPr lang="it-IT" altLang="it-IT" sz="1800" b="1" dirty="0">
                <a:solidFill>
                  <a:srgbClr val="005EB8"/>
                </a:solidFill>
              </a:rPr>
              <a:t>OpenMP</a:t>
            </a:r>
            <a:r>
              <a:rPr lang="it-IT" altLang="it-IT" sz="1800" dirty="0">
                <a:solidFill>
                  <a:srgbClr val="005EB8"/>
                </a:solidFill>
              </a:rPr>
              <a:t> per la </a:t>
            </a:r>
            <a:r>
              <a:rPr lang="it-IT" altLang="it-IT" sz="1800" b="1" dirty="0">
                <a:solidFill>
                  <a:srgbClr val="005EB8"/>
                </a:solidFill>
              </a:rPr>
              <a:t>programmazione parallela</a:t>
            </a:r>
            <a:r>
              <a:rPr lang="it-IT" altLang="it-IT" sz="1800" dirty="0">
                <a:solidFill>
                  <a:srgbClr val="005EB8"/>
                </a:solidFill>
              </a:rPr>
              <a:t>, infatti gli algoritmi e le strutture dati sono state modificate per adattarsi a questo tipo di programmazione.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23155D3F-AC10-30E9-1372-38B84B67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pic>
        <p:nvPicPr>
          <p:cNvPr id="5" name="Immagine 4" descr="Immagine che contiene testo, parcheggio, oggetto da esterni&#10;&#10;Descrizione generata automaticamente">
            <a:extLst>
              <a:ext uri="{FF2B5EF4-FFF2-40B4-BE49-F238E27FC236}">
                <a16:creationId xmlns:a16="http://schemas.microsoft.com/office/drawing/2014/main" id="{152D423D-77CC-5728-3571-D4A104B5E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60" y="801397"/>
            <a:ext cx="4094112" cy="464524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DCD41E4-DDA2-D447-52D2-E79CF26AB933}"/>
              </a:ext>
            </a:extLst>
          </p:cNvPr>
          <p:cNvSpPr/>
          <p:nvPr/>
        </p:nvSpPr>
        <p:spPr>
          <a:xfrm>
            <a:off x="4830417" y="1703935"/>
            <a:ext cx="2217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it-IT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85319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5EB8"/>
                </a:solidFill>
              </a:rPr>
              <a:t>1) Estrazione dei k-meri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D8D266B-8759-E7FA-9997-7C6B77468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304" y="628153"/>
            <a:ext cx="7203392" cy="2881357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A520FD74-F359-0054-EF87-B363AE12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117475F6-FAFE-0BB7-3919-AE61743E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7" y="3509510"/>
            <a:ext cx="890954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Per ogni sequenza vengono estratti tutti i </a:t>
            </a:r>
            <a:r>
              <a:rPr lang="it-IT" altLang="it-IT" sz="1800" b="1" dirty="0">
                <a:solidFill>
                  <a:srgbClr val="005EB8"/>
                </a:solidFill>
              </a:rPr>
              <a:t>k-meri</a:t>
            </a:r>
            <a:r>
              <a:rPr lang="it-IT" altLang="it-IT" sz="1800" dirty="0">
                <a:solidFill>
                  <a:srgbClr val="005EB8"/>
                </a:solidFill>
              </a:rPr>
              <a:t> con un metodo «sliding window» e ognuno viene convertito in una stringa binaria.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Nella prima fase di filtraggio, il valore k è fissato non empiricamente a 6 e ogni stringa binaria viene convertita in un numero tra 0 e 4095, essendoci 4^6 = 4096 6-meri possibili.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Per ogni occorrenza di un dato k-mero rilevato, viene incrementato il suo contatore</a:t>
            </a:r>
          </a:p>
        </p:txBody>
      </p:sp>
    </p:spTree>
    <p:extLst>
      <p:ext uri="{BB962C8B-B14F-4D97-AF65-F5344CB8AC3E}">
        <p14:creationId xmlns:p14="http://schemas.microsoft.com/office/powerpoint/2010/main" val="44085592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4701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5EB8"/>
                </a:solidFill>
              </a:rPr>
              <a:t>2) Pre-filtering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E614AFC9-1B92-A5B9-946C-456A6A84E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548" y="726128"/>
            <a:ext cx="7036904" cy="2814762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1A6CCE9B-4ED5-2908-8929-71E89B764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4A6FFFC1-7437-C4B2-BBBC-36251702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7" y="3360421"/>
            <a:ext cx="89095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Questa fase utilizza soglie basse e prefissate al fine di </a:t>
            </a:r>
            <a:r>
              <a:rPr lang="it-IT" altLang="it-IT" sz="1800" b="1" dirty="0">
                <a:solidFill>
                  <a:srgbClr val="005EB8"/>
                </a:solidFill>
              </a:rPr>
              <a:t>filtrare possibili coppie di geni candidate ad essere omologhi</a:t>
            </a:r>
            <a:r>
              <a:rPr lang="it-IT" altLang="it-IT" sz="1800" dirty="0">
                <a:solidFill>
                  <a:srgbClr val="005EB8"/>
                </a:solidFill>
              </a:rPr>
              <a:t>.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L’implementazione lavora su generiche coppie di geni, ad esempio, </a:t>
            </a:r>
            <a:r>
              <a:rPr lang="it-IT" altLang="it-IT" sz="1800" b="1" dirty="0">
                <a:solidFill>
                  <a:srgbClr val="005EB8"/>
                </a:solidFill>
              </a:rPr>
              <a:t>l’identificazione di geni ortologhi</a:t>
            </a:r>
            <a:r>
              <a:rPr lang="it-IT" altLang="it-IT" sz="1800" dirty="0">
                <a:solidFill>
                  <a:srgbClr val="005EB8"/>
                </a:solidFill>
              </a:rPr>
              <a:t> consiste nel confronto tra coppie di geni appartenenti a coppie di genomi diversi tra loro.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5EB8"/>
                </a:solidFill>
              </a:rPr>
              <a:t>I confronti avvengono in parallelo </a:t>
            </a:r>
            <a:r>
              <a:rPr lang="it-IT" altLang="it-IT" sz="1800" dirty="0">
                <a:solidFill>
                  <a:srgbClr val="005EB8"/>
                </a:solidFill>
              </a:rPr>
              <a:t>su più core e ognuno riguarda il </a:t>
            </a:r>
            <a:r>
              <a:rPr lang="it-IT" altLang="it-IT" sz="1800" b="1" dirty="0">
                <a:solidFill>
                  <a:srgbClr val="005EB8"/>
                </a:solidFill>
              </a:rPr>
              <a:t>calcolo dell’indice di similarità di Jaccard generalizzata</a:t>
            </a:r>
            <a:r>
              <a:rPr lang="it-IT" altLang="it-IT" sz="1800" dirty="0">
                <a:solidFill>
                  <a:srgbClr val="005EB8"/>
                </a:solidFill>
              </a:rPr>
              <a:t>. Tale indice </a:t>
            </a:r>
            <a:r>
              <a:rPr lang="it-IT" altLang="it-IT" sz="1800" b="1" dirty="0">
                <a:solidFill>
                  <a:srgbClr val="005EB8"/>
                </a:solidFill>
              </a:rPr>
              <a:t>dipende dalla molteplicità dei k-meri.</a:t>
            </a:r>
          </a:p>
        </p:txBody>
      </p:sp>
    </p:spTree>
    <p:extLst>
      <p:ext uri="{BB962C8B-B14F-4D97-AF65-F5344CB8AC3E}">
        <p14:creationId xmlns:p14="http://schemas.microsoft.com/office/powerpoint/2010/main" val="58658998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2"/>
          <p:cNvGrpSpPr>
            <a:grpSpLocks/>
          </p:cNvGrpSpPr>
          <p:nvPr/>
        </p:nvGrpSpPr>
        <p:grpSpPr bwMode="auto">
          <a:xfrm>
            <a:off x="0" y="6159500"/>
            <a:ext cx="9144000" cy="766763"/>
            <a:chOff x="0" y="6159398"/>
            <a:chExt cx="9144000" cy="766760"/>
          </a:xfrm>
        </p:grpSpPr>
        <p:sp>
          <p:nvSpPr>
            <p:cNvPr id="23558" name="Rettangolo 4"/>
            <p:cNvSpPr>
              <a:spLocks noChangeArrowheads="1"/>
            </p:cNvSpPr>
            <p:nvPr/>
          </p:nvSpPr>
          <p:spPr bwMode="auto">
            <a:xfrm>
              <a:off x="0" y="6159398"/>
              <a:ext cx="9144000" cy="766760"/>
            </a:xfrm>
            <a:prstGeom prst="rect">
              <a:avLst/>
            </a:prstGeom>
            <a:solidFill>
              <a:srgbClr val="005EB8"/>
            </a:solidFill>
            <a:ln w="12701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FFFFFF"/>
                </a:solidFill>
              </a:endParaRPr>
            </a:p>
          </p:txBody>
        </p:sp>
        <p:pic>
          <p:nvPicPr>
            <p:cNvPr id="2355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25" y="6296064"/>
              <a:ext cx="1547448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238608"/>
            <a:ext cx="7047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005EB8"/>
                </a:solidFill>
              </a:rPr>
              <a:t>3) Calcolo della similarità di sequenza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2D3EAA1-08B4-3DE7-81C6-EF43FAF41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960" y="698753"/>
            <a:ext cx="6570079" cy="3650044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26DF9437-006E-D686-4C4F-1F79E4A4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4" y="6327164"/>
            <a:ext cx="81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Un approccio scalabile per il calcolo della omologia di sequenza tra geni</a:t>
            </a: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17780295-36B4-AE71-E7B2-35D483ED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6" y="4034069"/>
            <a:ext cx="8909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Questa fase utilizza un valore k determinato in base al tipo di sequenze in input e alla loro lunghezza.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5EB8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5EB8"/>
                </a:solidFill>
              </a:rPr>
              <a:t>Dopo aver estratto i k-meri, confronta coppie di geni con un metodo diverso dalla fase precedente. In particolare, memorizza tutte le occorrenze dei k-meri in mappe piuttosto che in array.</a:t>
            </a:r>
            <a:endParaRPr lang="it-IT" altLang="it-IT" sz="1800" b="1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4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1242</Words>
  <Application>Microsoft Macintosh PowerPoint</Application>
  <PresentationFormat>Presentazione su schermo (4:3)</PresentationFormat>
  <Paragraphs>139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AB</dc:creator>
  <cp:lastModifiedBy>Giandonato INVERSO</cp:lastModifiedBy>
  <cp:revision>55</cp:revision>
  <dcterms:created xsi:type="dcterms:W3CDTF">2017-03-03T16:30:04Z</dcterms:created>
  <dcterms:modified xsi:type="dcterms:W3CDTF">2024-07-10T21:30:11Z</dcterms:modified>
</cp:coreProperties>
</file>