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87" r:id="rId4"/>
    <p:sldId id="277" r:id="rId5"/>
    <p:sldId id="278" r:id="rId6"/>
    <p:sldId id="279" r:id="rId7"/>
    <p:sldId id="281" r:id="rId8"/>
    <p:sldId id="286" r:id="rId9"/>
    <p:sldId id="282" r:id="rId10"/>
    <p:sldId id="285" r:id="rId11"/>
    <p:sldId id="283" r:id="rId12"/>
    <p:sldId id="272" r:id="rId13"/>
    <p:sldId id="284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66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0" autoAdjust="0"/>
    <p:restoredTop sz="84180"/>
  </p:normalViewPr>
  <p:slideViewPr>
    <p:cSldViewPr snapToGrid="0">
      <p:cViewPr varScale="1">
        <p:scale>
          <a:sx n="115" d="100"/>
          <a:sy n="115" d="100"/>
        </p:scale>
        <p:origin x="2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109BB-AEA3-764B-9C2B-FA5B2E7DECB4}" type="datetimeFigureOut">
              <a:rPr lang="it-IT" smtClean="0"/>
              <a:t>17/07/24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79715-E06F-EC4C-84AA-2F86C46B52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07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0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b="1" i="0" dirty="0">
              <a:solidFill>
                <a:srgbClr val="424242"/>
              </a:solidFill>
              <a:effectLst/>
              <a:latin typeface="Roboto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687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b="1" i="0" dirty="0">
              <a:solidFill>
                <a:srgbClr val="424242"/>
              </a:solidFill>
              <a:effectLst/>
              <a:latin typeface="Roboto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795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b="1" i="0" dirty="0">
              <a:solidFill>
                <a:srgbClr val="424242"/>
              </a:solidFill>
              <a:effectLst/>
              <a:latin typeface="Roboto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9002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b="1" i="0" dirty="0">
              <a:solidFill>
                <a:srgbClr val="424242"/>
              </a:solidFill>
              <a:effectLst/>
              <a:latin typeface="Roboto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1527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b="1" i="0" dirty="0">
              <a:solidFill>
                <a:srgbClr val="424242"/>
              </a:solidFill>
              <a:effectLst/>
              <a:latin typeface="Roboto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282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b="1" i="0" dirty="0">
              <a:solidFill>
                <a:srgbClr val="424242"/>
              </a:solidFill>
              <a:effectLst/>
              <a:latin typeface="Roboto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485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b="1" i="0" dirty="0">
              <a:solidFill>
                <a:srgbClr val="424242"/>
              </a:solidFill>
              <a:effectLst/>
              <a:latin typeface="Roboto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417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b="1" i="0" dirty="0">
              <a:solidFill>
                <a:srgbClr val="424242"/>
              </a:solidFill>
              <a:effectLst/>
              <a:latin typeface="Roboto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277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b="1" i="0" dirty="0">
              <a:solidFill>
                <a:srgbClr val="424242"/>
              </a:solidFill>
              <a:effectLst/>
              <a:latin typeface="Roboto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427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b="1" i="0" dirty="0">
              <a:solidFill>
                <a:srgbClr val="424242"/>
              </a:solidFill>
              <a:effectLst/>
              <a:latin typeface="Roboto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504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b="1" i="0" dirty="0">
              <a:solidFill>
                <a:srgbClr val="424242"/>
              </a:solidFill>
              <a:effectLst/>
              <a:latin typeface="Roboto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79715-E06F-EC4C-84AA-2F86C46B52A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44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7D6D-FEDD-4D21-91D0-6BA12EE79806}" type="datetimeFigureOut">
              <a:rPr lang="it-IT" smtClean="0"/>
              <a:t>17/07/24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A0DE-F230-4E14-9859-774041417A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60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7D6D-FEDD-4D21-91D0-6BA12EE79806}" type="datetimeFigureOut">
              <a:rPr lang="it-IT" smtClean="0"/>
              <a:t>17/07/24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A0DE-F230-4E14-9859-774041417A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01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7D6D-FEDD-4D21-91D0-6BA12EE79806}" type="datetimeFigureOut">
              <a:rPr lang="it-IT" smtClean="0"/>
              <a:t>17/07/24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A0DE-F230-4E14-9859-774041417A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16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7D6D-FEDD-4D21-91D0-6BA12EE79806}" type="datetimeFigureOut">
              <a:rPr lang="it-IT" smtClean="0"/>
              <a:t>17/07/24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A0DE-F230-4E14-9859-774041417A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14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7D6D-FEDD-4D21-91D0-6BA12EE79806}" type="datetimeFigureOut">
              <a:rPr lang="it-IT" smtClean="0"/>
              <a:t>17/07/24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A0DE-F230-4E14-9859-774041417A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08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7D6D-FEDD-4D21-91D0-6BA12EE79806}" type="datetimeFigureOut">
              <a:rPr lang="it-IT" smtClean="0"/>
              <a:t>17/07/24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A0DE-F230-4E14-9859-774041417A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99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7D6D-FEDD-4D21-91D0-6BA12EE79806}" type="datetimeFigureOut">
              <a:rPr lang="it-IT" smtClean="0"/>
              <a:t>17/07/24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A0DE-F230-4E14-9859-774041417A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80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7D6D-FEDD-4D21-91D0-6BA12EE79806}" type="datetimeFigureOut">
              <a:rPr lang="it-IT" smtClean="0"/>
              <a:t>17/07/24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A0DE-F230-4E14-9859-774041417A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1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7D6D-FEDD-4D21-91D0-6BA12EE79806}" type="datetimeFigureOut">
              <a:rPr lang="it-IT" smtClean="0"/>
              <a:t>17/07/24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A0DE-F230-4E14-9859-774041417A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64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7D6D-FEDD-4D21-91D0-6BA12EE79806}" type="datetimeFigureOut">
              <a:rPr lang="it-IT" smtClean="0"/>
              <a:t>17/07/24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A0DE-F230-4E14-9859-774041417A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11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7D6D-FEDD-4D21-91D0-6BA12EE79806}" type="datetimeFigureOut">
              <a:rPr lang="it-IT" smtClean="0"/>
              <a:t>17/07/24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A0DE-F230-4E14-9859-774041417A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60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37D6D-FEDD-4D21-91D0-6BA12EE79806}" type="datetimeFigureOut">
              <a:rPr lang="it-IT" smtClean="0"/>
              <a:t>17/07/24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1A0DE-F230-4E14-9859-774041417A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75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sv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5.png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CasellaDiTesto 6"/>
          <p:cNvSpPr txBox="1">
            <a:spLocks noChangeArrowheads="1"/>
          </p:cNvSpPr>
          <p:nvPr/>
        </p:nvSpPr>
        <p:spPr bwMode="auto">
          <a:xfrm>
            <a:off x="1333096" y="2016049"/>
            <a:ext cx="64778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200" dirty="0">
                <a:solidFill>
                  <a:srgbClr val="FFFFFF"/>
                </a:solidFill>
              </a:rPr>
              <a:t>Facoltà di Scienze e Tecnologie</a:t>
            </a:r>
          </a:p>
        </p:txBody>
      </p:sp>
      <p:sp>
        <p:nvSpPr>
          <p:cNvPr id="22533" name="CasellaDiTesto 5"/>
          <p:cNvSpPr txBox="1">
            <a:spLocks noChangeArrowheads="1"/>
          </p:cNvSpPr>
          <p:nvPr/>
        </p:nvSpPr>
        <p:spPr bwMode="auto">
          <a:xfrm>
            <a:off x="2313779" y="3980218"/>
            <a:ext cx="45164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FFFF"/>
                </a:solidFill>
              </a:rPr>
              <a:t>Studio di una soluzione DevSecOps per la software assurance in ambito IoT</a:t>
            </a:r>
          </a:p>
        </p:txBody>
      </p:sp>
      <p:sp>
        <p:nvSpPr>
          <p:cNvPr id="22535" name="CasellaDiTesto 8"/>
          <p:cNvSpPr txBox="1">
            <a:spLocks noChangeArrowheads="1"/>
          </p:cNvSpPr>
          <p:nvPr/>
        </p:nvSpPr>
        <p:spPr bwMode="auto">
          <a:xfrm>
            <a:off x="6686817" y="5553698"/>
            <a:ext cx="32202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FFFF"/>
                </a:solidFill>
              </a:rPr>
              <a:t>Relatore: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FFFF"/>
                </a:solidFill>
              </a:rPr>
              <a:t>Prof. Marco Anisetti</a:t>
            </a:r>
          </a:p>
        </p:txBody>
      </p:sp>
      <p:sp>
        <p:nvSpPr>
          <p:cNvPr id="2" name="CasellaDiTesto 7">
            <a:extLst>
              <a:ext uri="{FF2B5EF4-FFF2-40B4-BE49-F238E27FC236}">
                <a16:creationId xmlns:a16="http://schemas.microsoft.com/office/drawing/2014/main" id="{11849620-F888-6D03-B8FE-644238849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22" y="5553698"/>
            <a:ext cx="2271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FFFF"/>
                </a:solidFill>
              </a:rPr>
              <a:t>Candidato: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FFFF"/>
                </a:solidFill>
              </a:rPr>
              <a:t>Giandonato Inverso</a:t>
            </a:r>
          </a:p>
        </p:txBody>
      </p:sp>
      <p:sp>
        <p:nvSpPr>
          <p:cNvPr id="3" name="CasellaDiTesto 6">
            <a:extLst>
              <a:ext uri="{FF2B5EF4-FFF2-40B4-BE49-F238E27FC236}">
                <a16:creationId xmlns:a16="http://schemas.microsoft.com/office/drawing/2014/main" id="{BD18758C-BE8C-2E42-A7CD-A790646D4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7" y="3237736"/>
            <a:ext cx="6257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FFFF"/>
                </a:solidFill>
              </a:rPr>
              <a:t>Corso di Laurea Magistrale in Informatica</a:t>
            </a: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91306C99-EE76-D196-CADD-AEF1D2FCD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2491" y="681786"/>
            <a:ext cx="3679017" cy="1245206"/>
          </a:xfrm>
          <a:prstGeom prst="rect">
            <a:avLst/>
          </a:prstGeom>
        </p:spPr>
      </p:pic>
      <p:sp>
        <p:nvSpPr>
          <p:cNvPr id="14" name="CasellaDiTesto 6">
            <a:extLst>
              <a:ext uri="{FF2B5EF4-FFF2-40B4-BE49-F238E27FC236}">
                <a16:creationId xmlns:a16="http://schemas.microsoft.com/office/drawing/2014/main" id="{32EA4FDE-98D6-44E0-D7AA-D14E26798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555" y="2436116"/>
            <a:ext cx="3768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FFFF"/>
                </a:solidFill>
              </a:rPr>
              <a:t>Dipartimento di informatica </a:t>
            </a:r>
            <a:r>
              <a:rPr lang="it-IT" altLang="it-IT" sz="2400" dirty="0">
                <a:solidFill>
                  <a:srgbClr val="FFFFFF"/>
                </a:solidFill>
                <a:latin typeface="Garamond" panose="02020404030301010803" pitchFamily="18" charset="0"/>
              </a:rPr>
              <a:t>‘</a:t>
            </a:r>
            <a:r>
              <a:rPr lang="it-IT" altLang="it-IT" sz="2400" dirty="0">
                <a:solidFill>
                  <a:srgbClr val="FFFFFF"/>
                </a:solidFill>
              </a:rPr>
              <a:t>Giovanni degli Antoni</a:t>
            </a:r>
            <a:r>
              <a:rPr lang="it-IT" altLang="it-IT" sz="2400" dirty="0">
                <a:solidFill>
                  <a:srgbClr val="FFFFFF"/>
                </a:solidFill>
                <a:latin typeface="Garamond" panose="02020404030301010803" pitchFamily="18" charset="0"/>
              </a:rPr>
              <a:t>’ </a:t>
            </a:r>
            <a:endParaRPr lang="it-IT" altLang="it-IT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0416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ttangolo 4"/>
          <p:cNvSpPr>
            <a:spLocks noChangeArrowheads="1"/>
          </p:cNvSpPr>
          <p:nvPr/>
        </p:nvSpPr>
        <p:spPr bwMode="auto">
          <a:xfrm>
            <a:off x="0" y="6159500"/>
            <a:ext cx="9144000" cy="766763"/>
          </a:xfrm>
          <a:prstGeom prst="rect">
            <a:avLst/>
          </a:prstGeom>
          <a:solidFill>
            <a:srgbClr val="003466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3555" name="CasellaDiTesto 7"/>
          <p:cNvSpPr txBox="1">
            <a:spLocks noChangeArrowheads="1"/>
          </p:cNvSpPr>
          <p:nvPr/>
        </p:nvSpPr>
        <p:spPr bwMode="auto">
          <a:xfrm>
            <a:off x="156" y="6362789"/>
            <a:ext cx="72554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FFFFFF"/>
                </a:solidFill>
              </a:rPr>
              <a:t>9/10</a:t>
            </a:r>
            <a:r>
              <a:rPr lang="it-IT" altLang="it-IT" sz="1600" dirty="0">
                <a:solidFill>
                  <a:srgbClr val="FFFFFF"/>
                </a:solidFill>
              </a:rPr>
              <a:t>         Studio di una soluzione DevSecOps per la software assurance in ambito IoT</a:t>
            </a:r>
          </a:p>
        </p:txBody>
      </p: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129279"/>
            <a:ext cx="8608803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900" u="sng" dirty="0">
                <a:solidFill>
                  <a:srgbClr val="003466"/>
                </a:solidFill>
              </a:rPr>
              <a:t>Aggregazione dei risultati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0C3A1373-4237-EAF8-75EE-3EC9E12D2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5968" y="6250512"/>
            <a:ext cx="1727630" cy="584737"/>
          </a:xfrm>
          <a:prstGeom prst="rect">
            <a:avLst/>
          </a:prstGeom>
        </p:spPr>
      </p:pic>
      <p:sp>
        <p:nvSpPr>
          <p:cNvPr id="3" name="CasellaDiTesto 8">
            <a:extLst>
              <a:ext uri="{FF2B5EF4-FFF2-40B4-BE49-F238E27FC236}">
                <a16:creationId xmlns:a16="http://schemas.microsoft.com/office/drawing/2014/main" id="{F527DDD1-65D5-A1B6-4B40-EBA5BAF9D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9" y="760689"/>
            <a:ext cx="5553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b="1" u="sng" dirty="0">
                <a:solidFill>
                  <a:srgbClr val="003466"/>
                </a:solidFill>
              </a:rPr>
              <a:t>Elenco delle vulnerabilità:</a:t>
            </a:r>
          </a:p>
        </p:txBody>
      </p:sp>
      <p:sp>
        <p:nvSpPr>
          <p:cNvPr id="12" name="CasellaDiTesto 8">
            <a:extLst>
              <a:ext uri="{FF2B5EF4-FFF2-40B4-BE49-F238E27FC236}">
                <a16:creationId xmlns:a16="http://schemas.microsoft.com/office/drawing/2014/main" id="{CE7FAA3B-9ECD-5078-1964-A95C53F63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9" y="2489853"/>
            <a:ext cx="5553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b="1" u="sng" dirty="0">
                <a:solidFill>
                  <a:srgbClr val="003466"/>
                </a:solidFill>
              </a:rPr>
              <a:t>Distribuzione delle </a:t>
            </a:r>
            <a:r>
              <a:rPr lang="it-IT" altLang="it-IT" sz="1800" b="1" u="sng" dirty="0" err="1">
                <a:solidFill>
                  <a:srgbClr val="003466"/>
                </a:solidFill>
              </a:rPr>
              <a:t>severity</a:t>
            </a:r>
            <a:r>
              <a:rPr lang="it-IT" altLang="it-IT" sz="1800" b="1" u="sng" dirty="0">
                <a:solidFill>
                  <a:srgbClr val="003466"/>
                </a:solidFill>
              </a:rPr>
              <a:t> per target:</a:t>
            </a:r>
          </a:p>
        </p:txBody>
      </p:sp>
      <p:pic>
        <p:nvPicPr>
          <p:cNvPr id="5" name="Immagine 4" descr="Immagine che contiene testo, Carattere, ricevuta, schermata&#10;&#10;Descrizione generata automaticamente">
            <a:extLst>
              <a:ext uri="{FF2B5EF4-FFF2-40B4-BE49-F238E27FC236}">
                <a16:creationId xmlns:a16="http://schemas.microsoft.com/office/drawing/2014/main" id="{4A09E5FC-6BDA-8585-D2E8-D50545C0B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7" y="1169272"/>
            <a:ext cx="5869087" cy="1068889"/>
          </a:xfrm>
          <a:prstGeom prst="rect">
            <a:avLst/>
          </a:prstGeom>
        </p:spPr>
      </p:pic>
      <p:pic>
        <p:nvPicPr>
          <p:cNvPr id="7" name="Immagine 6" descr="Immagine che contiene testo, ricevuta, algebra&#10;&#10;Descrizione generata automaticamente">
            <a:extLst>
              <a:ext uri="{FF2B5EF4-FFF2-40B4-BE49-F238E27FC236}">
                <a16:creationId xmlns:a16="http://schemas.microsoft.com/office/drawing/2014/main" id="{889C43CA-6C3E-9225-23EC-0C22E1F9FD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7" y="3046910"/>
            <a:ext cx="6411758" cy="2189187"/>
          </a:xfrm>
          <a:prstGeom prst="rect">
            <a:avLst/>
          </a:prstGeom>
        </p:spPr>
      </p:pic>
      <p:pic>
        <p:nvPicPr>
          <p:cNvPr id="4" name="Immagine 3" descr="Immagine che contiene Carattere, testo, bianco, calligrafia&#10;&#10;Descrizione generata automaticamente">
            <a:extLst>
              <a:ext uri="{FF2B5EF4-FFF2-40B4-BE49-F238E27FC236}">
                <a16:creationId xmlns:a16="http://schemas.microsoft.com/office/drawing/2014/main" id="{835DBC2B-A683-4C0C-66A9-23920A6F97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336" y="5611600"/>
            <a:ext cx="2561326" cy="433030"/>
          </a:xfrm>
          <a:prstGeom prst="rect">
            <a:avLst/>
          </a:prstGeom>
        </p:spPr>
      </p:pic>
      <p:pic>
        <p:nvPicPr>
          <p:cNvPr id="6" name="Immagine 5" descr="Immagine che contiene testo, Carattere, bianco, design&#10;&#10;Descrizione generata automaticamente">
            <a:extLst>
              <a:ext uri="{FF2B5EF4-FFF2-40B4-BE49-F238E27FC236}">
                <a16:creationId xmlns:a16="http://schemas.microsoft.com/office/drawing/2014/main" id="{F2FE5BED-71FB-0214-5F91-C5ECF60D34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8"/>
          <a:stretch/>
        </p:blipFill>
        <p:spPr>
          <a:xfrm>
            <a:off x="6643312" y="1098247"/>
            <a:ext cx="1883288" cy="800678"/>
          </a:xfrm>
          <a:prstGeom prst="rect">
            <a:avLst/>
          </a:prstGeom>
        </p:spPr>
      </p:pic>
      <p:pic>
        <p:nvPicPr>
          <p:cNvPr id="8" name="Immagine 7" descr="Immagine che contiene testo, Carattere, bianco, schermata&#10;&#10;Descrizione generata automaticamente">
            <a:extLst>
              <a:ext uri="{FF2B5EF4-FFF2-40B4-BE49-F238E27FC236}">
                <a16:creationId xmlns:a16="http://schemas.microsoft.com/office/drawing/2014/main" id="{95B8B71A-FFF4-F1D7-8C0B-13B8B3B230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6"/>
          <a:stretch/>
        </p:blipFill>
        <p:spPr>
          <a:xfrm>
            <a:off x="6214744" y="2862172"/>
            <a:ext cx="2803482" cy="63998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94C9B1E-F5B4-B4F1-DCD9-EA4C9B5A0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035" y="5288340"/>
            <a:ext cx="21539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b="1" u="sng" dirty="0">
                <a:solidFill>
                  <a:srgbClr val="003466"/>
                </a:solidFill>
              </a:rPr>
              <a:t>Rischio complessivo:</a:t>
            </a:r>
          </a:p>
        </p:txBody>
      </p:sp>
      <p:sp>
        <p:nvSpPr>
          <p:cNvPr id="11" name="CasellaDiTesto 8">
            <a:extLst>
              <a:ext uri="{FF2B5EF4-FFF2-40B4-BE49-F238E27FC236}">
                <a16:creationId xmlns:a16="http://schemas.microsoft.com/office/drawing/2014/main" id="{EA4DE145-FE2B-A0CB-0A7A-E19E88227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8388" y="698401"/>
            <a:ext cx="23052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b="1" u="sng" dirty="0">
                <a:solidFill>
                  <a:srgbClr val="003466"/>
                </a:solidFill>
              </a:rPr>
              <a:t>Rischio per ogni CWE:</a:t>
            </a:r>
          </a:p>
        </p:txBody>
      </p:sp>
      <p:sp>
        <p:nvSpPr>
          <p:cNvPr id="13" name="CasellaDiTesto 8">
            <a:extLst>
              <a:ext uri="{FF2B5EF4-FFF2-40B4-BE49-F238E27FC236}">
                <a16:creationId xmlns:a16="http://schemas.microsoft.com/office/drawing/2014/main" id="{3195B910-B70C-B066-BD43-6CCF0EDCA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331" y="2391547"/>
            <a:ext cx="2696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b="1" u="sng" dirty="0">
                <a:solidFill>
                  <a:srgbClr val="003466"/>
                </a:solidFill>
              </a:rPr>
              <a:t>Rischio per ogni minaccia:</a:t>
            </a:r>
          </a:p>
        </p:txBody>
      </p:sp>
    </p:spTree>
    <p:extLst>
      <p:ext uri="{BB962C8B-B14F-4D97-AF65-F5344CB8AC3E}">
        <p14:creationId xmlns:p14="http://schemas.microsoft.com/office/powerpoint/2010/main" val="158060369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ttangolo 4"/>
          <p:cNvSpPr>
            <a:spLocks noChangeArrowheads="1"/>
          </p:cNvSpPr>
          <p:nvPr/>
        </p:nvSpPr>
        <p:spPr bwMode="auto">
          <a:xfrm>
            <a:off x="0" y="6159500"/>
            <a:ext cx="9144000" cy="766763"/>
          </a:xfrm>
          <a:prstGeom prst="rect">
            <a:avLst/>
          </a:prstGeom>
          <a:solidFill>
            <a:srgbClr val="003466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3555" name="CasellaDiTesto 7"/>
          <p:cNvSpPr txBox="1">
            <a:spLocks noChangeArrowheads="1"/>
          </p:cNvSpPr>
          <p:nvPr/>
        </p:nvSpPr>
        <p:spPr bwMode="auto">
          <a:xfrm>
            <a:off x="156" y="6362789"/>
            <a:ext cx="72554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FFFFFF"/>
                </a:solidFill>
              </a:rPr>
              <a:t>10/10</a:t>
            </a:r>
            <a:r>
              <a:rPr lang="it-IT" altLang="it-IT" sz="1600" dirty="0">
                <a:solidFill>
                  <a:srgbClr val="FFFFFF"/>
                </a:solidFill>
              </a:rPr>
              <a:t>         Studio di una soluzione DevSecOps per la software assurance in ambito IoT</a:t>
            </a:r>
          </a:p>
        </p:txBody>
      </p: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129279"/>
            <a:ext cx="8608803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900" u="sng" dirty="0">
                <a:solidFill>
                  <a:srgbClr val="003466"/>
                </a:solidFill>
              </a:rPr>
              <a:t>Conclusione e sviluppi futuri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0C3A1373-4237-EAF8-75EE-3EC9E12D2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5968" y="6250512"/>
            <a:ext cx="1727630" cy="584737"/>
          </a:xfrm>
          <a:prstGeom prst="rect">
            <a:avLst/>
          </a:prstGeom>
        </p:spPr>
      </p:pic>
      <p:sp>
        <p:nvSpPr>
          <p:cNvPr id="4" name="CasellaDiTesto 8">
            <a:extLst>
              <a:ext uri="{FF2B5EF4-FFF2-40B4-BE49-F238E27FC236}">
                <a16:creationId xmlns:a16="http://schemas.microsoft.com/office/drawing/2014/main" id="{3C0E4A91-68ED-5F82-0A2C-AEBDB59E2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9" y="850581"/>
            <a:ext cx="5553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b="1" u="sng" dirty="0">
                <a:solidFill>
                  <a:srgbClr val="003466"/>
                </a:solidFill>
              </a:rPr>
              <a:t>Obiettivi raggiunti:</a:t>
            </a:r>
          </a:p>
        </p:txBody>
      </p:sp>
      <p:sp>
        <p:nvSpPr>
          <p:cNvPr id="5" name="CasellaDiTesto 8">
            <a:extLst>
              <a:ext uri="{FF2B5EF4-FFF2-40B4-BE49-F238E27FC236}">
                <a16:creationId xmlns:a16="http://schemas.microsoft.com/office/drawing/2014/main" id="{8AEAE17B-02B2-2414-C067-B6834E81C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8" y="3085701"/>
            <a:ext cx="5553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b="1" u="sng" dirty="0">
                <a:solidFill>
                  <a:srgbClr val="003466"/>
                </a:solidFill>
              </a:rPr>
              <a:t>Sviluppi futuri:</a:t>
            </a:r>
          </a:p>
        </p:txBody>
      </p:sp>
      <p:sp>
        <p:nvSpPr>
          <p:cNvPr id="7" name="CasellaDiTesto 8">
            <a:extLst>
              <a:ext uri="{FF2B5EF4-FFF2-40B4-BE49-F238E27FC236}">
                <a16:creationId xmlns:a16="http://schemas.microsoft.com/office/drawing/2014/main" id="{4D476EAE-C3B9-3B41-3978-2553BC949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8" y="3658322"/>
            <a:ext cx="845265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dirty="0">
                <a:solidFill>
                  <a:srgbClr val="003466"/>
                </a:solidFill>
              </a:rPr>
              <a:t>Integrazione della metodologia in </a:t>
            </a:r>
            <a:r>
              <a:rPr lang="it-IT" altLang="it-IT" sz="1800" b="1" dirty="0">
                <a:solidFill>
                  <a:srgbClr val="003466"/>
                </a:solidFill>
              </a:rPr>
              <a:t>pipeline </a:t>
            </a:r>
            <a:r>
              <a:rPr lang="it-IT" altLang="it-IT" sz="1800" b="1" dirty="0" err="1">
                <a:solidFill>
                  <a:srgbClr val="003466"/>
                </a:solidFill>
              </a:rPr>
              <a:t>DevOps</a:t>
            </a:r>
            <a:r>
              <a:rPr lang="it-IT" altLang="it-IT" sz="1800" b="1" dirty="0">
                <a:solidFill>
                  <a:srgbClr val="003466"/>
                </a:solidFill>
              </a:rPr>
              <a:t> </a:t>
            </a:r>
            <a:r>
              <a:rPr lang="it-IT" altLang="it-IT" sz="1800" dirty="0">
                <a:solidFill>
                  <a:srgbClr val="003466"/>
                </a:solidFill>
              </a:rPr>
              <a:t>utilizzando le API di MoonCloud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dirty="0">
                <a:solidFill>
                  <a:srgbClr val="003466"/>
                </a:solidFill>
              </a:rPr>
              <a:t>Estensione della metodologia con tecniche di </a:t>
            </a:r>
            <a:r>
              <a:rPr lang="it-IT" altLang="it-IT" sz="1800" b="1" dirty="0">
                <a:solidFill>
                  <a:srgbClr val="003466"/>
                </a:solidFill>
              </a:rPr>
              <a:t>analisi dinamica </a:t>
            </a:r>
            <a:r>
              <a:rPr lang="it-IT" altLang="it-IT" sz="1800" dirty="0">
                <a:solidFill>
                  <a:srgbClr val="003466"/>
                </a:solidFill>
              </a:rPr>
              <a:t>(es. </a:t>
            </a:r>
            <a:r>
              <a:rPr lang="it-IT" altLang="it-IT" sz="1800" i="1" dirty="0">
                <a:solidFill>
                  <a:srgbClr val="003466"/>
                </a:solidFill>
              </a:rPr>
              <a:t>fuzzing</a:t>
            </a:r>
            <a:r>
              <a:rPr lang="it-IT" altLang="it-IT" sz="1800" dirty="0">
                <a:solidFill>
                  <a:srgbClr val="003466"/>
                </a:solidFill>
              </a:rPr>
              <a:t> e </a:t>
            </a:r>
            <a:r>
              <a:rPr lang="it-IT" altLang="it-IT" sz="1800" i="1" dirty="0">
                <a:solidFill>
                  <a:srgbClr val="003466"/>
                </a:solidFill>
              </a:rPr>
              <a:t>penetration testing</a:t>
            </a:r>
            <a:r>
              <a:rPr lang="it-IT" altLang="it-IT" sz="1800" dirty="0">
                <a:solidFill>
                  <a:srgbClr val="003466"/>
                </a:solidFill>
              </a:rPr>
              <a:t>).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dirty="0">
                <a:solidFill>
                  <a:srgbClr val="003466"/>
                </a:solidFill>
              </a:rPr>
              <a:t>Implementazione di altri tool di sicurezza </a:t>
            </a:r>
            <a:r>
              <a:rPr lang="it-IT" altLang="it-IT" sz="1800" dirty="0">
                <a:solidFill>
                  <a:srgbClr val="003466"/>
                </a:solidFill>
              </a:rPr>
              <a:t>per altre tipologie di target (es. </a:t>
            </a:r>
            <a:r>
              <a:rPr lang="it-IT" altLang="it-IT" sz="1800" i="1" dirty="0">
                <a:solidFill>
                  <a:srgbClr val="003466"/>
                </a:solidFill>
              </a:rPr>
              <a:t>dispositivi mobile</a:t>
            </a:r>
            <a:r>
              <a:rPr lang="it-IT" altLang="it-IT" sz="1800" dirty="0">
                <a:solidFill>
                  <a:srgbClr val="003466"/>
                </a:solidFill>
              </a:rPr>
              <a:t>, </a:t>
            </a:r>
            <a:r>
              <a:rPr lang="it-IT" altLang="it-IT" sz="1800" i="1" dirty="0">
                <a:solidFill>
                  <a:srgbClr val="003466"/>
                </a:solidFill>
              </a:rPr>
              <a:t>smart contract</a:t>
            </a:r>
            <a:r>
              <a:rPr lang="it-IT" altLang="it-IT" sz="1800" dirty="0">
                <a:solidFill>
                  <a:srgbClr val="003466"/>
                </a:solidFill>
              </a:rPr>
              <a:t>, </a:t>
            </a:r>
            <a:r>
              <a:rPr lang="it-IT" altLang="it-IT" sz="1800" i="1" dirty="0">
                <a:solidFill>
                  <a:srgbClr val="003466"/>
                </a:solidFill>
              </a:rPr>
              <a:t>infrastrutture di rete</a:t>
            </a:r>
            <a:r>
              <a:rPr lang="it-IT" altLang="it-IT" sz="1800" dirty="0">
                <a:solidFill>
                  <a:srgbClr val="003466"/>
                </a:solidFill>
              </a:rPr>
              <a:t>, </a:t>
            </a:r>
            <a:r>
              <a:rPr lang="it-IT" altLang="it-IT" sz="1800" i="1" dirty="0">
                <a:solidFill>
                  <a:srgbClr val="003466"/>
                </a:solidFill>
              </a:rPr>
              <a:t>sistemi SCADA</a:t>
            </a:r>
            <a:r>
              <a:rPr lang="it-IT" altLang="it-IT" sz="1800" dirty="0">
                <a:solidFill>
                  <a:srgbClr val="003466"/>
                </a:solidFill>
              </a:rPr>
              <a:t>, </a:t>
            </a:r>
            <a:r>
              <a:rPr lang="it-IT" altLang="it-IT" sz="1800" dirty="0" err="1">
                <a:solidFill>
                  <a:srgbClr val="003466"/>
                </a:solidFill>
              </a:rPr>
              <a:t>ecc</a:t>
            </a:r>
            <a:r>
              <a:rPr lang="it-IT" altLang="it-IT" sz="1800" dirty="0">
                <a:solidFill>
                  <a:srgbClr val="003466"/>
                </a:solidFill>
              </a:rPr>
              <a:t>).</a:t>
            </a:r>
          </a:p>
        </p:txBody>
      </p:sp>
      <p:sp>
        <p:nvSpPr>
          <p:cNvPr id="8" name="CasellaDiTesto 8">
            <a:extLst>
              <a:ext uri="{FF2B5EF4-FFF2-40B4-BE49-F238E27FC236}">
                <a16:creationId xmlns:a16="http://schemas.microsoft.com/office/drawing/2014/main" id="{ACC09083-67BD-3B67-7A47-E61E11689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8" y="1310925"/>
            <a:ext cx="845265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dirty="0">
                <a:solidFill>
                  <a:srgbClr val="003466"/>
                </a:solidFill>
              </a:rPr>
              <a:t>Implementazione di una soluzione di </a:t>
            </a:r>
            <a:r>
              <a:rPr lang="it-IT" altLang="it-IT" sz="1800" b="1" dirty="0">
                <a:solidFill>
                  <a:srgbClr val="003466"/>
                </a:solidFill>
              </a:rPr>
              <a:t>software assurance continua</a:t>
            </a:r>
            <a:r>
              <a:rPr lang="it-IT" altLang="it-IT" sz="1800" dirty="0">
                <a:solidFill>
                  <a:srgbClr val="003466"/>
                </a:solidFill>
              </a:rPr>
              <a:t> che copre tutte le fasi di sviluppo.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dirty="0">
                <a:solidFill>
                  <a:srgbClr val="003466"/>
                </a:solidFill>
              </a:rPr>
              <a:t>Superamento delle limitazioni delle tecniche tradizionali di analisi di sicurezza.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dirty="0">
                <a:solidFill>
                  <a:srgbClr val="003466"/>
                </a:solidFill>
              </a:rPr>
              <a:t>Determinazione di un quadro dettagliato delle vulnerabilità e dei rischi associati ad architetture a microservizi complesse.</a:t>
            </a:r>
          </a:p>
        </p:txBody>
      </p:sp>
    </p:spTree>
    <p:extLst>
      <p:ext uri="{BB962C8B-B14F-4D97-AF65-F5344CB8AC3E}">
        <p14:creationId xmlns:p14="http://schemas.microsoft.com/office/powerpoint/2010/main" val="110515222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CasellaDiTesto 5"/>
          <p:cNvSpPr txBox="1">
            <a:spLocks noChangeArrowheads="1"/>
          </p:cNvSpPr>
          <p:nvPr/>
        </p:nvSpPr>
        <p:spPr bwMode="auto">
          <a:xfrm>
            <a:off x="2313781" y="3712206"/>
            <a:ext cx="451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FFFF"/>
                </a:solidFill>
              </a:rPr>
              <a:t>Grazie a tutti per l’attenzione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D8913DF3-67A7-E819-443E-9FBD6D548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2491" y="681786"/>
            <a:ext cx="3679017" cy="12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0108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ttangolo 4"/>
          <p:cNvSpPr>
            <a:spLocks noChangeArrowheads="1"/>
          </p:cNvSpPr>
          <p:nvPr/>
        </p:nvSpPr>
        <p:spPr bwMode="auto">
          <a:xfrm>
            <a:off x="0" y="6159500"/>
            <a:ext cx="9144000" cy="766763"/>
          </a:xfrm>
          <a:prstGeom prst="rect">
            <a:avLst/>
          </a:prstGeom>
          <a:solidFill>
            <a:srgbClr val="003466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3555" name="CasellaDiTesto 7"/>
          <p:cNvSpPr txBox="1">
            <a:spLocks noChangeArrowheads="1"/>
          </p:cNvSpPr>
          <p:nvPr/>
        </p:nvSpPr>
        <p:spPr bwMode="auto">
          <a:xfrm>
            <a:off x="156" y="6362789"/>
            <a:ext cx="72554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003466"/>
                </a:solidFill>
              </a:rPr>
              <a:t>8/10</a:t>
            </a:r>
            <a:r>
              <a:rPr lang="it-IT" altLang="it-IT" sz="1600" dirty="0">
                <a:solidFill>
                  <a:srgbClr val="FFFFFF"/>
                </a:solidFill>
              </a:rPr>
              <a:t>         Studio di una soluzione DevSecOps per la software assurance in ambito IoT</a:t>
            </a:r>
          </a:p>
        </p:txBody>
      </p: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129279"/>
            <a:ext cx="8608803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900" u="sng" dirty="0">
                <a:solidFill>
                  <a:srgbClr val="003466"/>
                </a:solidFill>
              </a:rPr>
              <a:t>Aggregazione dei risultati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0C3A1373-4237-EAF8-75EE-3EC9E12D2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5968" y="6250512"/>
            <a:ext cx="1727630" cy="584737"/>
          </a:xfrm>
          <a:prstGeom prst="rect">
            <a:avLst/>
          </a:prstGeom>
        </p:spPr>
      </p:pic>
      <p:sp>
        <p:nvSpPr>
          <p:cNvPr id="3" name="CasellaDiTesto 8">
            <a:extLst>
              <a:ext uri="{FF2B5EF4-FFF2-40B4-BE49-F238E27FC236}">
                <a16:creationId xmlns:a16="http://schemas.microsoft.com/office/drawing/2014/main" id="{F527DDD1-65D5-A1B6-4B40-EBA5BAF9D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9" y="850581"/>
            <a:ext cx="5553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b="1" u="sng" dirty="0">
                <a:solidFill>
                  <a:srgbClr val="003466"/>
                </a:solidFill>
              </a:rPr>
              <a:t>Rischio complessivo:</a:t>
            </a:r>
          </a:p>
        </p:txBody>
      </p:sp>
      <p:pic>
        <p:nvPicPr>
          <p:cNvPr id="10" name="Immagine 9" descr="Immagine che contiene testo, Carattere, linea, bianco&#10;&#10;Descrizione generata automaticamente">
            <a:extLst>
              <a:ext uri="{FF2B5EF4-FFF2-40B4-BE49-F238E27FC236}">
                <a16:creationId xmlns:a16="http://schemas.microsoft.com/office/drawing/2014/main" id="{BBBE9AD9-2694-744A-9711-99CF530F31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t="1" b="-23740"/>
          <a:stretch/>
        </p:blipFill>
        <p:spPr>
          <a:xfrm>
            <a:off x="370158" y="1339644"/>
            <a:ext cx="3750941" cy="840851"/>
          </a:xfrm>
          <a:prstGeom prst="rect">
            <a:avLst/>
          </a:prstGeom>
        </p:spPr>
      </p:pic>
      <p:sp>
        <p:nvSpPr>
          <p:cNvPr id="12" name="CasellaDiTesto 8">
            <a:extLst>
              <a:ext uri="{FF2B5EF4-FFF2-40B4-BE49-F238E27FC236}">
                <a16:creationId xmlns:a16="http://schemas.microsoft.com/office/drawing/2014/main" id="{CE7FAA3B-9ECD-5078-1964-A95C53F63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9" y="2402912"/>
            <a:ext cx="5553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b="1" u="sng" dirty="0">
                <a:solidFill>
                  <a:srgbClr val="003466"/>
                </a:solidFill>
              </a:rPr>
              <a:t>Rischio per ogni CWE:</a:t>
            </a:r>
          </a:p>
        </p:txBody>
      </p:sp>
      <p:pic>
        <p:nvPicPr>
          <p:cNvPr id="14" name="Immagine 13" descr="Immagine che contiene testo, Carattere, linea, bianco&#10;&#10;Descrizione generata automaticamente">
            <a:extLst>
              <a:ext uri="{FF2B5EF4-FFF2-40B4-BE49-F238E27FC236}">
                <a16:creationId xmlns:a16="http://schemas.microsoft.com/office/drawing/2014/main" id="{856B9096-3CF6-6128-9707-61FFDEFEB8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6"/>
          <a:stretch/>
        </p:blipFill>
        <p:spPr>
          <a:xfrm>
            <a:off x="267599" y="2913541"/>
            <a:ext cx="4258340" cy="1200867"/>
          </a:xfrm>
          <a:prstGeom prst="rect">
            <a:avLst/>
          </a:prstGeom>
        </p:spPr>
      </p:pic>
      <p:sp>
        <p:nvSpPr>
          <p:cNvPr id="16" name="CasellaDiTesto 8">
            <a:extLst>
              <a:ext uri="{FF2B5EF4-FFF2-40B4-BE49-F238E27FC236}">
                <a16:creationId xmlns:a16="http://schemas.microsoft.com/office/drawing/2014/main" id="{F69988FF-7D85-BA5D-DC9F-CD165E6C3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9" y="4277561"/>
            <a:ext cx="5553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b="1" u="sng" dirty="0">
                <a:solidFill>
                  <a:srgbClr val="003466"/>
                </a:solidFill>
              </a:rPr>
              <a:t>Rischio per ogni minaccia:</a:t>
            </a:r>
          </a:p>
        </p:txBody>
      </p:sp>
      <p:pic>
        <p:nvPicPr>
          <p:cNvPr id="18" name="Immagine 17" descr="Immagine che contiene testo, Carattere, linea, bianco&#10;&#10;Descrizione generata automaticamente">
            <a:extLst>
              <a:ext uri="{FF2B5EF4-FFF2-40B4-BE49-F238E27FC236}">
                <a16:creationId xmlns:a16="http://schemas.microsoft.com/office/drawing/2014/main" id="{F5021298-9567-631D-CAEB-479D649317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7"/>
          <a:stretch/>
        </p:blipFill>
        <p:spPr>
          <a:xfrm>
            <a:off x="370158" y="4764959"/>
            <a:ext cx="4620574" cy="1249683"/>
          </a:xfrm>
          <a:prstGeom prst="rect">
            <a:avLst/>
          </a:prstGeom>
        </p:spPr>
      </p:pic>
      <p:pic>
        <p:nvPicPr>
          <p:cNvPr id="20" name="Immagine 19" descr="Immagine che contiene Carattere, testo, bianco, calligrafia&#10;&#10;Descrizione generata automaticamente">
            <a:extLst>
              <a:ext uri="{FF2B5EF4-FFF2-40B4-BE49-F238E27FC236}">
                <a16:creationId xmlns:a16="http://schemas.microsoft.com/office/drawing/2014/main" id="{D57A7B94-A561-9769-CF28-0ACB579D76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215" y="1255847"/>
            <a:ext cx="2561326" cy="433030"/>
          </a:xfrm>
          <a:prstGeom prst="rect">
            <a:avLst/>
          </a:prstGeom>
        </p:spPr>
      </p:pic>
      <p:pic>
        <p:nvPicPr>
          <p:cNvPr id="22" name="Immagine 21" descr="Immagine che contiene testo, Carattere, bianco, design&#10;&#10;Descrizione generata automaticamente">
            <a:extLst>
              <a:ext uri="{FF2B5EF4-FFF2-40B4-BE49-F238E27FC236}">
                <a16:creationId xmlns:a16="http://schemas.microsoft.com/office/drawing/2014/main" id="{D86C0E99-E553-9FA8-8B8D-D8DF40320E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34" y="2942696"/>
            <a:ext cx="1883288" cy="1077305"/>
          </a:xfrm>
          <a:prstGeom prst="rect">
            <a:avLst/>
          </a:prstGeom>
        </p:spPr>
      </p:pic>
      <p:pic>
        <p:nvPicPr>
          <p:cNvPr id="24" name="Immagine 23" descr="Immagine che contiene testo, Carattere, bianco, schermata&#10;&#10;Descrizione generata automaticamente">
            <a:extLst>
              <a:ext uri="{FF2B5EF4-FFF2-40B4-BE49-F238E27FC236}">
                <a16:creationId xmlns:a16="http://schemas.microsoft.com/office/drawing/2014/main" id="{394B7F4C-E697-6FC9-0BF4-DACAE2A278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215" y="4737905"/>
            <a:ext cx="2803482" cy="90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7204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ttangolo 4"/>
          <p:cNvSpPr>
            <a:spLocks noChangeArrowheads="1"/>
          </p:cNvSpPr>
          <p:nvPr/>
        </p:nvSpPr>
        <p:spPr bwMode="auto">
          <a:xfrm>
            <a:off x="0" y="6159500"/>
            <a:ext cx="9144000" cy="766763"/>
          </a:xfrm>
          <a:prstGeom prst="rect">
            <a:avLst/>
          </a:prstGeom>
          <a:solidFill>
            <a:srgbClr val="003466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3555" name="CasellaDiTesto 7"/>
          <p:cNvSpPr txBox="1">
            <a:spLocks noChangeArrowheads="1"/>
          </p:cNvSpPr>
          <p:nvPr/>
        </p:nvSpPr>
        <p:spPr bwMode="auto">
          <a:xfrm>
            <a:off x="156" y="6362789"/>
            <a:ext cx="72554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FFFFFF"/>
                </a:solidFill>
              </a:rPr>
              <a:t>1/10</a:t>
            </a:r>
            <a:r>
              <a:rPr lang="it-IT" altLang="it-IT" sz="1600" dirty="0">
                <a:solidFill>
                  <a:srgbClr val="FFFFFF"/>
                </a:solidFill>
              </a:rPr>
              <a:t>         Studio di una soluzione DevSecOps per la software assurance in ambito IoT</a:t>
            </a:r>
          </a:p>
        </p:txBody>
      </p: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129279"/>
            <a:ext cx="4701967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900" u="sng" dirty="0">
                <a:solidFill>
                  <a:srgbClr val="003466"/>
                </a:solidFill>
              </a:rPr>
              <a:t>Motivazioni</a:t>
            </a:r>
          </a:p>
        </p:txBody>
      </p:sp>
      <p:sp>
        <p:nvSpPr>
          <p:cNvPr id="6" name="CasellaDiTesto 8">
            <a:extLst>
              <a:ext uri="{FF2B5EF4-FFF2-40B4-BE49-F238E27FC236}">
                <a16:creationId xmlns:a16="http://schemas.microsoft.com/office/drawing/2014/main" id="{4D9E17FF-AE95-C7CB-00A9-5FDF6821F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8" y="848730"/>
            <a:ext cx="856416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it-IT" altLang="it-IT" sz="1800" dirty="0">
                <a:solidFill>
                  <a:srgbClr val="003466"/>
                </a:solidFill>
              </a:rPr>
              <a:t>Difficoltà di applicazione delle tradizionali verifiche di sicurezza nei sistemi IoT, organizzati in architetture a microservizi, a causa del loro dinamismo e distribuzione.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it-IT" altLang="it-IT" sz="1800" dirty="0">
                <a:solidFill>
                  <a:srgbClr val="003466"/>
                </a:solidFill>
              </a:rPr>
              <a:t>Necessità di una soluzione che prenda in considerazione tutte le fasi di sviluppo di un sistema per garantire un controllo sulle proprietà non funzionali (es. sicurezza, privacy, affidabilità).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0C3A1373-4237-EAF8-75EE-3EC9E12D2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5968" y="6250512"/>
            <a:ext cx="1727630" cy="58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2586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ttangolo 4"/>
          <p:cNvSpPr>
            <a:spLocks noChangeArrowheads="1"/>
          </p:cNvSpPr>
          <p:nvPr/>
        </p:nvSpPr>
        <p:spPr bwMode="auto">
          <a:xfrm>
            <a:off x="0" y="6159500"/>
            <a:ext cx="9144000" cy="766763"/>
          </a:xfrm>
          <a:prstGeom prst="rect">
            <a:avLst/>
          </a:prstGeom>
          <a:solidFill>
            <a:srgbClr val="003466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3555" name="CasellaDiTesto 7"/>
          <p:cNvSpPr txBox="1">
            <a:spLocks noChangeArrowheads="1"/>
          </p:cNvSpPr>
          <p:nvPr/>
        </p:nvSpPr>
        <p:spPr bwMode="auto">
          <a:xfrm>
            <a:off x="156" y="6362789"/>
            <a:ext cx="72554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FFFFFF"/>
                </a:solidFill>
              </a:rPr>
              <a:t>2/10</a:t>
            </a:r>
            <a:r>
              <a:rPr lang="it-IT" altLang="it-IT" sz="1600" dirty="0">
                <a:solidFill>
                  <a:srgbClr val="FFFFFF"/>
                </a:solidFill>
              </a:rPr>
              <a:t>         Studio di una soluzione DevSecOps per la software assurance in ambito IoT</a:t>
            </a:r>
          </a:p>
        </p:txBody>
      </p: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129279"/>
            <a:ext cx="4701967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900" u="sng" dirty="0">
                <a:solidFill>
                  <a:srgbClr val="003466"/>
                </a:solidFill>
              </a:rPr>
              <a:t>DevOps</a:t>
            </a:r>
          </a:p>
        </p:txBody>
      </p:sp>
      <p:sp>
        <p:nvSpPr>
          <p:cNvPr id="6" name="CasellaDiTesto 8">
            <a:extLst>
              <a:ext uri="{FF2B5EF4-FFF2-40B4-BE49-F238E27FC236}">
                <a16:creationId xmlns:a16="http://schemas.microsoft.com/office/drawing/2014/main" id="{4D9E17FF-AE95-C7CB-00A9-5FDF6821F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8" y="848730"/>
            <a:ext cx="529831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dirty="0">
                <a:solidFill>
                  <a:srgbClr val="003466"/>
                </a:solidFill>
              </a:rPr>
              <a:t>Il </a:t>
            </a:r>
            <a:r>
              <a:rPr lang="it-IT" altLang="it-IT" sz="1800" b="1" dirty="0">
                <a:solidFill>
                  <a:srgbClr val="003466"/>
                </a:solidFill>
              </a:rPr>
              <a:t>DevOps</a:t>
            </a:r>
            <a:r>
              <a:rPr lang="it-IT" altLang="it-IT" sz="1800" dirty="0">
                <a:solidFill>
                  <a:srgbClr val="003466"/>
                </a:solidFill>
              </a:rPr>
              <a:t> è una metodologia di sviluppo software che </a:t>
            </a:r>
            <a:r>
              <a:rPr lang="it-IT" sz="1800" dirty="0">
                <a:solidFill>
                  <a:srgbClr val="003466"/>
                </a:solidFill>
                <a:effectLst/>
                <a:latin typeface="+mn-lt"/>
              </a:rPr>
              <a:t>favorisce l’integrazione tra le attività di sviluppo (</a:t>
            </a:r>
            <a:r>
              <a:rPr lang="it-IT" sz="1800" i="1" u="sng" dirty="0">
                <a:solidFill>
                  <a:srgbClr val="003466"/>
                </a:solidFill>
                <a:effectLst/>
                <a:latin typeface="+mn-lt"/>
              </a:rPr>
              <a:t>Dev</a:t>
            </a:r>
            <a:r>
              <a:rPr lang="it-IT" sz="1800" i="1" dirty="0">
                <a:solidFill>
                  <a:srgbClr val="003466"/>
                </a:solidFill>
                <a:effectLst/>
                <a:latin typeface="+mn-lt"/>
              </a:rPr>
              <a:t>elopment</a:t>
            </a:r>
            <a:r>
              <a:rPr lang="it-IT" sz="1800" dirty="0">
                <a:solidFill>
                  <a:srgbClr val="003466"/>
                </a:solidFill>
                <a:effectLst/>
                <a:latin typeface="+mn-lt"/>
              </a:rPr>
              <a:t>) e quelle operative (</a:t>
            </a:r>
            <a:r>
              <a:rPr lang="it-IT" sz="1800" i="1" u="sng" dirty="0">
                <a:solidFill>
                  <a:srgbClr val="003466"/>
                </a:solidFill>
                <a:effectLst/>
                <a:latin typeface="+mn-lt"/>
              </a:rPr>
              <a:t>Op</a:t>
            </a:r>
            <a:r>
              <a:rPr lang="it-IT" sz="1800" i="1" dirty="0">
                <a:solidFill>
                  <a:srgbClr val="003466"/>
                </a:solidFill>
                <a:effectLst/>
                <a:latin typeface="+mn-lt"/>
              </a:rPr>
              <a:t>eration</a:t>
            </a:r>
            <a:r>
              <a:rPr lang="it-IT" sz="1800" i="1" u="sng" dirty="0">
                <a:solidFill>
                  <a:srgbClr val="003466"/>
                </a:solidFill>
                <a:effectLst/>
                <a:latin typeface="+mn-lt"/>
              </a:rPr>
              <a:t>s</a:t>
            </a:r>
            <a:r>
              <a:rPr lang="it-IT" sz="1800" i="1" dirty="0">
                <a:solidFill>
                  <a:srgbClr val="003466"/>
                </a:solidFill>
                <a:effectLst/>
                <a:latin typeface="+mn-lt"/>
              </a:rPr>
              <a:t>)</a:t>
            </a:r>
            <a:r>
              <a:rPr lang="it-IT" sz="1800" i="1" dirty="0">
                <a:solidFill>
                  <a:srgbClr val="003466"/>
                </a:solidFill>
                <a:latin typeface="+mn-lt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sz="1800" i="1" dirty="0">
              <a:solidFill>
                <a:srgbClr val="003466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dirty="0">
                <a:solidFill>
                  <a:srgbClr val="003466"/>
                </a:solidFill>
                <a:latin typeface="+mn-lt"/>
              </a:rPr>
              <a:t>Obiettivi principali:</a:t>
            </a:r>
            <a:endParaRPr lang="it-IT" altLang="it-IT" sz="1800" dirty="0">
              <a:solidFill>
                <a:srgbClr val="003466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dirty="0">
                <a:solidFill>
                  <a:srgbClr val="003466"/>
                </a:solidFill>
              </a:rPr>
              <a:t>Automazione dei processi di sviluppo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dirty="0">
                <a:solidFill>
                  <a:srgbClr val="003466"/>
                </a:solidFill>
              </a:rPr>
              <a:t>Monitoraggio delle performance e disponibilità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endParaRPr lang="it-IT" altLang="it-IT" sz="1800" b="1" dirty="0">
              <a:solidFill>
                <a:srgbClr val="003466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dirty="0">
                <a:solidFill>
                  <a:srgbClr val="003466"/>
                </a:solidFill>
              </a:rPr>
              <a:t>Benefici: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dirty="0">
                <a:solidFill>
                  <a:srgbClr val="003466"/>
                </a:solidFill>
              </a:rPr>
              <a:t>Aumento della velocità di release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dirty="0">
                <a:solidFill>
                  <a:srgbClr val="003466"/>
                </a:solidFill>
              </a:rPr>
              <a:t>Miglioramento della qualità del software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endParaRPr lang="it-IT" altLang="it-IT" sz="1800" b="1" dirty="0">
              <a:solidFill>
                <a:srgbClr val="003466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dirty="0">
                <a:solidFill>
                  <a:srgbClr val="003466"/>
                </a:solidFill>
              </a:rPr>
              <a:t>Criticità: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dirty="0">
                <a:solidFill>
                  <a:srgbClr val="003466"/>
                </a:solidFill>
              </a:rPr>
              <a:t>Approccio reattivo alla sicurezza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sz="1800" dirty="0">
              <a:solidFill>
                <a:srgbClr val="003466"/>
              </a:solidFill>
            </a:endParaRP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0C3A1373-4237-EAF8-75EE-3EC9E12D2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5968" y="6250512"/>
            <a:ext cx="1727630" cy="584737"/>
          </a:xfrm>
          <a:prstGeom prst="rect">
            <a:avLst/>
          </a:prstGeom>
        </p:spPr>
      </p:pic>
      <p:pic>
        <p:nvPicPr>
          <p:cNvPr id="7" name="Immagine 6" descr="Immagine che contiene Elementi grafici, testo, Carattere, cerchio&#10;&#10;Descrizione generata automaticamente">
            <a:extLst>
              <a:ext uri="{FF2B5EF4-FFF2-40B4-BE49-F238E27FC236}">
                <a16:creationId xmlns:a16="http://schemas.microsoft.com/office/drawing/2014/main" id="{30F7B640-04BC-A131-6744-69492F2472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16" y="1955661"/>
            <a:ext cx="3958683" cy="222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4031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ttangolo 4"/>
          <p:cNvSpPr>
            <a:spLocks noChangeArrowheads="1"/>
          </p:cNvSpPr>
          <p:nvPr/>
        </p:nvSpPr>
        <p:spPr bwMode="auto">
          <a:xfrm>
            <a:off x="0" y="6159500"/>
            <a:ext cx="9144000" cy="766763"/>
          </a:xfrm>
          <a:prstGeom prst="rect">
            <a:avLst/>
          </a:prstGeom>
          <a:solidFill>
            <a:srgbClr val="003466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3555" name="CasellaDiTesto 7"/>
          <p:cNvSpPr txBox="1">
            <a:spLocks noChangeArrowheads="1"/>
          </p:cNvSpPr>
          <p:nvPr/>
        </p:nvSpPr>
        <p:spPr bwMode="auto">
          <a:xfrm>
            <a:off x="156" y="6362789"/>
            <a:ext cx="72554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FFFFFF"/>
                </a:solidFill>
              </a:rPr>
              <a:t>3/10</a:t>
            </a:r>
            <a:r>
              <a:rPr lang="it-IT" altLang="it-IT" sz="1600" dirty="0">
                <a:solidFill>
                  <a:srgbClr val="FFFFFF"/>
                </a:solidFill>
              </a:rPr>
              <a:t>         Studio di una soluzione DevSecOps per la software assurance in ambito IoT</a:t>
            </a:r>
          </a:p>
        </p:txBody>
      </p: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129279"/>
            <a:ext cx="4701967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900" u="sng" dirty="0">
                <a:solidFill>
                  <a:srgbClr val="003466"/>
                </a:solidFill>
              </a:rPr>
              <a:t>DevSecOps</a:t>
            </a:r>
          </a:p>
        </p:txBody>
      </p:sp>
      <p:sp>
        <p:nvSpPr>
          <p:cNvPr id="6" name="CasellaDiTesto 8">
            <a:extLst>
              <a:ext uri="{FF2B5EF4-FFF2-40B4-BE49-F238E27FC236}">
                <a16:creationId xmlns:a16="http://schemas.microsoft.com/office/drawing/2014/main" id="{4D9E17FF-AE95-C7CB-00A9-5FDF6821F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8" y="848730"/>
            <a:ext cx="529831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dirty="0">
                <a:solidFill>
                  <a:srgbClr val="003466"/>
                </a:solidFill>
              </a:rPr>
              <a:t>Il </a:t>
            </a:r>
            <a:r>
              <a:rPr lang="it-IT" altLang="it-IT" sz="1800" b="1" dirty="0">
                <a:solidFill>
                  <a:srgbClr val="003466"/>
                </a:solidFill>
              </a:rPr>
              <a:t>DevSecOps</a:t>
            </a:r>
            <a:r>
              <a:rPr lang="it-IT" altLang="it-IT" sz="1800" dirty="0">
                <a:solidFill>
                  <a:srgbClr val="003466"/>
                </a:solidFill>
              </a:rPr>
              <a:t> è un’evoluzione naturale del </a:t>
            </a:r>
            <a:r>
              <a:rPr lang="it-IT" altLang="it-IT" sz="1800" i="1" dirty="0">
                <a:solidFill>
                  <a:srgbClr val="003466"/>
                </a:solidFill>
              </a:rPr>
              <a:t>DevOps</a:t>
            </a:r>
            <a:r>
              <a:rPr lang="it-IT" altLang="it-IT" sz="1800" dirty="0">
                <a:solidFill>
                  <a:srgbClr val="003466"/>
                </a:solidFill>
              </a:rPr>
              <a:t> che integra la sicurezza in ogni fase del ciclo di vita del software.</a:t>
            </a:r>
            <a:endParaRPr lang="it-IT" sz="1800" i="1" dirty="0">
              <a:solidFill>
                <a:srgbClr val="003466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sz="1800" i="1" dirty="0">
              <a:solidFill>
                <a:srgbClr val="003466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dirty="0">
                <a:solidFill>
                  <a:srgbClr val="003466"/>
                </a:solidFill>
                <a:latin typeface="+mn-lt"/>
              </a:rPr>
              <a:t>Obiettivi principali:</a:t>
            </a:r>
            <a:endParaRPr lang="it-IT" altLang="it-IT" sz="1800" dirty="0">
              <a:solidFill>
                <a:srgbClr val="003466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dirty="0">
                <a:solidFill>
                  <a:srgbClr val="003466"/>
                </a:solidFill>
              </a:rPr>
              <a:t>Automazione dei controlli di sicurezza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dirty="0">
                <a:solidFill>
                  <a:srgbClr val="003466"/>
                </a:solidFill>
              </a:rPr>
              <a:t>Monitoraggio delle vulnerabilità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endParaRPr lang="it-IT" altLang="it-IT" sz="1800" b="1" dirty="0">
              <a:solidFill>
                <a:srgbClr val="003466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dirty="0">
                <a:solidFill>
                  <a:srgbClr val="003466"/>
                </a:solidFill>
              </a:rPr>
              <a:t>Benefici: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dirty="0">
                <a:solidFill>
                  <a:srgbClr val="003466"/>
                </a:solidFill>
              </a:rPr>
              <a:t>Riduzione dei rischi di sicurezza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dirty="0">
                <a:solidFill>
                  <a:srgbClr val="003466"/>
                </a:solidFill>
              </a:rPr>
              <a:t>Miglioramento della resilienza del software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endParaRPr lang="it-IT" altLang="it-IT" sz="1800" b="1" dirty="0">
              <a:solidFill>
                <a:srgbClr val="003466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dirty="0">
                <a:solidFill>
                  <a:srgbClr val="003466"/>
                </a:solidFill>
              </a:rPr>
              <a:t>Criticità: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dirty="0">
                <a:solidFill>
                  <a:srgbClr val="003466"/>
                </a:solidFill>
              </a:rPr>
              <a:t>Sicurezza frammentata in architetture a microservizi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sz="1800" dirty="0">
              <a:solidFill>
                <a:srgbClr val="003466"/>
              </a:solidFill>
            </a:endParaRP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0C3A1373-4237-EAF8-75EE-3EC9E12D2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5968" y="6250512"/>
            <a:ext cx="1727630" cy="584737"/>
          </a:xfrm>
          <a:prstGeom prst="rect">
            <a:avLst/>
          </a:prstGeom>
        </p:spPr>
      </p:pic>
      <p:pic>
        <p:nvPicPr>
          <p:cNvPr id="4" name="Immagine 3" descr="Immagine che contiene testo, cerchio, Elementi grafici, Carattere&#10;&#10;Descrizione generata automaticamente">
            <a:extLst>
              <a:ext uri="{FF2B5EF4-FFF2-40B4-BE49-F238E27FC236}">
                <a16:creationId xmlns:a16="http://schemas.microsoft.com/office/drawing/2014/main" id="{3728C7C8-8B30-5D91-569C-16594636A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80" y="1393902"/>
            <a:ext cx="3222928" cy="32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0211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ttangolo 4"/>
          <p:cNvSpPr>
            <a:spLocks noChangeArrowheads="1"/>
          </p:cNvSpPr>
          <p:nvPr/>
        </p:nvSpPr>
        <p:spPr bwMode="auto">
          <a:xfrm>
            <a:off x="0" y="6159500"/>
            <a:ext cx="9144000" cy="766763"/>
          </a:xfrm>
          <a:prstGeom prst="rect">
            <a:avLst/>
          </a:prstGeom>
          <a:solidFill>
            <a:srgbClr val="003466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3555" name="CasellaDiTesto 7"/>
          <p:cNvSpPr txBox="1">
            <a:spLocks noChangeArrowheads="1"/>
          </p:cNvSpPr>
          <p:nvPr/>
        </p:nvSpPr>
        <p:spPr bwMode="auto">
          <a:xfrm>
            <a:off x="156" y="6362789"/>
            <a:ext cx="72554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FFFFFF"/>
                </a:solidFill>
              </a:rPr>
              <a:t>4/10</a:t>
            </a:r>
            <a:r>
              <a:rPr lang="it-IT" altLang="it-IT" sz="1600" dirty="0">
                <a:solidFill>
                  <a:srgbClr val="FFFFFF"/>
                </a:solidFill>
              </a:rPr>
              <a:t>         Studio di una soluzione DevSecOps per la software assurance in ambito IoT</a:t>
            </a:r>
          </a:p>
        </p:txBody>
      </p: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129279"/>
            <a:ext cx="8608803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900" u="sng" dirty="0">
                <a:solidFill>
                  <a:srgbClr val="003466"/>
                </a:solidFill>
              </a:rPr>
              <a:t>Dal monolite ai microservizi: evoluzione della sicurezza </a:t>
            </a:r>
          </a:p>
        </p:txBody>
      </p:sp>
      <p:sp>
        <p:nvSpPr>
          <p:cNvPr id="6" name="CasellaDiTesto 8">
            <a:extLst>
              <a:ext uri="{FF2B5EF4-FFF2-40B4-BE49-F238E27FC236}">
                <a16:creationId xmlns:a16="http://schemas.microsoft.com/office/drawing/2014/main" id="{4D9E17FF-AE95-C7CB-00A9-5FDF6821F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9" y="765316"/>
            <a:ext cx="66822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dirty="0">
                <a:solidFill>
                  <a:srgbClr val="003466"/>
                </a:solidFill>
              </a:rPr>
              <a:t>I software </a:t>
            </a:r>
            <a:r>
              <a:rPr lang="it-IT" altLang="it-IT" sz="1800" b="1" dirty="0">
                <a:solidFill>
                  <a:srgbClr val="003466"/>
                </a:solidFill>
              </a:rPr>
              <a:t>monolitici</a:t>
            </a:r>
            <a:r>
              <a:rPr lang="it-IT" altLang="it-IT" sz="1800" dirty="0">
                <a:solidFill>
                  <a:srgbClr val="003466"/>
                </a:solidFill>
              </a:rPr>
              <a:t> sono caratterizzati da un’unica base di codice sorgente e da un’architettura centralizzata, mentre le </a:t>
            </a:r>
            <a:r>
              <a:rPr lang="it-IT" altLang="it-IT" sz="1800" b="1" dirty="0">
                <a:solidFill>
                  <a:srgbClr val="003466"/>
                </a:solidFill>
              </a:rPr>
              <a:t>architetture a microservizi</a:t>
            </a:r>
            <a:r>
              <a:rPr lang="it-IT" altLang="it-IT" sz="1800" dirty="0">
                <a:solidFill>
                  <a:srgbClr val="003466"/>
                </a:solidFill>
              </a:rPr>
              <a:t> sono caratterizzate da un insieme di </a:t>
            </a:r>
            <a:r>
              <a:rPr lang="it-IT" altLang="it-IT" sz="1800" i="1" dirty="0">
                <a:solidFill>
                  <a:srgbClr val="003466"/>
                </a:solidFill>
              </a:rPr>
              <a:t>servizi</a:t>
            </a:r>
            <a:r>
              <a:rPr lang="it-IT" altLang="it-IT" sz="1800" dirty="0">
                <a:solidFill>
                  <a:srgbClr val="003466"/>
                </a:solidFill>
              </a:rPr>
              <a:t> indipendenti che comunicano tra di loro.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0C3A1373-4237-EAF8-75EE-3EC9E12D2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5968" y="6250512"/>
            <a:ext cx="1727630" cy="584737"/>
          </a:xfrm>
          <a:prstGeom prst="rect">
            <a:avLst/>
          </a:prstGeom>
        </p:spPr>
      </p:pic>
      <p:pic>
        <p:nvPicPr>
          <p:cNvPr id="5" name="Immagine 4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CC4CEDC9-A8E0-8675-22BD-E26E07CF8B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5"/>
          <a:stretch/>
        </p:blipFill>
        <p:spPr>
          <a:xfrm>
            <a:off x="6042414" y="3335272"/>
            <a:ext cx="2833987" cy="2363656"/>
          </a:xfrm>
          <a:prstGeom prst="rect">
            <a:avLst/>
          </a:prstGeom>
        </p:spPr>
      </p:pic>
      <p:pic>
        <p:nvPicPr>
          <p:cNvPr id="7" name="Immagine 6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1FCEC796-AFC0-656B-A460-D306C194C9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67" r="71073" b="-1"/>
          <a:stretch/>
        </p:blipFill>
        <p:spPr>
          <a:xfrm>
            <a:off x="6949873" y="758900"/>
            <a:ext cx="1169755" cy="2281638"/>
          </a:xfrm>
          <a:prstGeom prst="rect">
            <a:avLst/>
          </a:prstGeom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5BD12CA7-A061-8A73-6CB6-6B2A77AD6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547049"/>
              </p:ext>
            </p:extLst>
          </p:nvPr>
        </p:nvGraphicFramePr>
        <p:xfrm>
          <a:off x="377686" y="1965878"/>
          <a:ext cx="5664728" cy="1934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197">
                  <a:extLst>
                    <a:ext uri="{9D8B030D-6E8A-4147-A177-3AD203B41FA5}">
                      <a16:colId xmlns:a16="http://schemas.microsoft.com/office/drawing/2014/main" val="3101617352"/>
                    </a:ext>
                  </a:extLst>
                </a:gridCol>
                <a:gridCol w="2027929">
                  <a:extLst>
                    <a:ext uri="{9D8B030D-6E8A-4147-A177-3AD203B41FA5}">
                      <a16:colId xmlns:a16="http://schemas.microsoft.com/office/drawing/2014/main" val="85980474"/>
                    </a:ext>
                  </a:extLst>
                </a:gridCol>
                <a:gridCol w="2329602">
                  <a:extLst>
                    <a:ext uri="{9D8B030D-6E8A-4147-A177-3AD203B41FA5}">
                      <a16:colId xmlns:a16="http://schemas.microsoft.com/office/drawing/2014/main" val="1439251654"/>
                    </a:ext>
                  </a:extLst>
                </a:gridCol>
              </a:tblGrid>
              <a:tr h="38051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Contro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987262"/>
                  </a:ext>
                </a:extLst>
              </a:tr>
              <a:tr h="628342">
                <a:tc>
                  <a:txBody>
                    <a:bodyPr/>
                    <a:lstStyle/>
                    <a:p>
                      <a:r>
                        <a:rPr lang="it-IT" dirty="0"/>
                        <a:t>Monoliti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Analisi di sicurezza di un’unica entità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Scalabilità limitata, basso grado di riuso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679856"/>
                  </a:ext>
                </a:extLst>
              </a:tr>
              <a:tr h="872004">
                <a:tc>
                  <a:txBody>
                    <a:bodyPr/>
                    <a:lstStyle/>
                    <a:p>
                      <a:r>
                        <a:rPr lang="it-IT" dirty="0"/>
                        <a:t>Microservizi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Elevata scalabilità, elevato grado di riuso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Analisi di sicurezza complessa a causa della frammentazione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260407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F82024-F8FA-B64E-A746-FE2079C26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86" y="4042248"/>
            <a:ext cx="566472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dirty="0">
                <a:solidFill>
                  <a:srgbClr val="003466"/>
                </a:solidFill>
              </a:rPr>
              <a:t>Criticità: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dirty="0">
                <a:solidFill>
                  <a:srgbClr val="003466"/>
                </a:solidFill>
              </a:rPr>
              <a:t>I tool di sicurezza esistenti sono efficaci quando applicati a target singoli, ma limitati nell’integrazione tra di loro, al fine di fornire un risultato aggregato.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sz="1800" b="1" dirty="0">
              <a:solidFill>
                <a:srgbClr val="003466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dirty="0">
                <a:solidFill>
                  <a:srgbClr val="003466"/>
                </a:solidFill>
              </a:rPr>
              <a:t>Soluzione intermedia: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b="1" dirty="0">
                <a:solidFill>
                  <a:srgbClr val="003466"/>
                </a:solidFill>
              </a:rPr>
              <a:t>Orchestratori di tool di sicurezza</a:t>
            </a:r>
          </a:p>
        </p:txBody>
      </p:sp>
    </p:spTree>
    <p:extLst>
      <p:ext uri="{BB962C8B-B14F-4D97-AF65-F5344CB8AC3E}">
        <p14:creationId xmlns:p14="http://schemas.microsoft.com/office/powerpoint/2010/main" val="253244391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ttangolo 4"/>
          <p:cNvSpPr>
            <a:spLocks noChangeArrowheads="1"/>
          </p:cNvSpPr>
          <p:nvPr/>
        </p:nvSpPr>
        <p:spPr bwMode="auto">
          <a:xfrm>
            <a:off x="0" y="6159500"/>
            <a:ext cx="9144000" cy="766763"/>
          </a:xfrm>
          <a:prstGeom prst="rect">
            <a:avLst/>
          </a:prstGeom>
          <a:solidFill>
            <a:srgbClr val="003466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3555" name="CasellaDiTesto 7"/>
          <p:cNvSpPr txBox="1">
            <a:spLocks noChangeArrowheads="1"/>
          </p:cNvSpPr>
          <p:nvPr/>
        </p:nvSpPr>
        <p:spPr bwMode="auto">
          <a:xfrm>
            <a:off x="156" y="6362789"/>
            <a:ext cx="72554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FFFFFF"/>
                </a:solidFill>
              </a:rPr>
              <a:t>5/10</a:t>
            </a:r>
            <a:r>
              <a:rPr lang="it-IT" altLang="it-IT" sz="1600" dirty="0">
                <a:solidFill>
                  <a:srgbClr val="FFFFFF"/>
                </a:solidFill>
              </a:rPr>
              <a:t>         Studio di una soluzione DevSecOps per la software assurance in ambito IoT</a:t>
            </a:r>
          </a:p>
        </p:txBody>
      </p: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129279"/>
            <a:ext cx="8608803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900" u="sng" dirty="0">
                <a:solidFill>
                  <a:srgbClr val="003466"/>
                </a:solidFill>
              </a:rPr>
              <a:t>Metodologia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0C3A1373-4237-EAF8-75EE-3EC9E12D2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5968" y="6250512"/>
            <a:ext cx="1727630" cy="58473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84D2676-0899-9228-642A-F8F038E0F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76" y="841968"/>
            <a:ext cx="734495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sz="1800" dirty="0">
                <a:solidFill>
                  <a:srgbClr val="003466"/>
                </a:solidFill>
                <a:effectLst/>
                <a:latin typeface="+mn-lt"/>
              </a:rPr>
              <a:t>In questo contesto, la </a:t>
            </a:r>
            <a:r>
              <a:rPr lang="it-IT" sz="1800" b="1" dirty="0">
                <a:solidFill>
                  <a:srgbClr val="003466"/>
                </a:solidFill>
                <a:effectLst/>
                <a:latin typeface="+mn-lt"/>
              </a:rPr>
              <a:t>software assurance </a:t>
            </a:r>
            <a:r>
              <a:rPr lang="it-IT" sz="1800" dirty="0">
                <a:solidFill>
                  <a:srgbClr val="003466"/>
                </a:solidFill>
                <a:effectLst/>
                <a:latin typeface="+mn-lt"/>
              </a:rPr>
              <a:t>rappresenta una soluzione efficace poiché è costituita da un insieme di pratiche volte a conferire il livello di confidenza che il software rispetti una o più proprietà non funzionali.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it-IT" sz="1800" dirty="0">
              <a:solidFill>
                <a:srgbClr val="003466"/>
              </a:solidFill>
              <a:effectLst/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sz="1800" dirty="0">
                <a:solidFill>
                  <a:srgbClr val="003466"/>
                </a:solidFill>
                <a:effectLst/>
                <a:latin typeface="+mn-lt"/>
              </a:rPr>
              <a:t>La metodologia proposta si configura come una soluzione di </a:t>
            </a:r>
            <a:r>
              <a:rPr lang="it-IT" sz="1800" b="1" dirty="0">
                <a:solidFill>
                  <a:srgbClr val="003466"/>
                </a:solidFill>
                <a:effectLst/>
                <a:latin typeface="+mn-lt"/>
              </a:rPr>
              <a:t>software assurance continua</a:t>
            </a:r>
            <a:r>
              <a:rPr lang="it-IT" sz="1800" dirty="0">
                <a:solidFill>
                  <a:srgbClr val="003466"/>
                </a:solidFill>
                <a:effectLst/>
                <a:latin typeface="+mn-lt"/>
              </a:rPr>
              <a:t>,</a:t>
            </a:r>
            <a:r>
              <a:rPr lang="it-IT" sz="1800" b="1" dirty="0">
                <a:solidFill>
                  <a:srgbClr val="003466"/>
                </a:solidFill>
                <a:effectLst/>
                <a:latin typeface="+mn-lt"/>
              </a:rPr>
              <a:t> </a:t>
            </a:r>
            <a:r>
              <a:rPr lang="it-IT" sz="1800" dirty="0">
                <a:solidFill>
                  <a:srgbClr val="003466"/>
                </a:solidFill>
                <a:effectLst/>
                <a:latin typeface="+mn-lt"/>
              </a:rPr>
              <a:t>progettata per infrastrutture a microservizi e che supera </a:t>
            </a:r>
            <a:r>
              <a:rPr lang="it-IT" sz="1800" dirty="0">
                <a:solidFill>
                  <a:srgbClr val="003466"/>
                </a:solidFill>
                <a:latin typeface="+mn-lt"/>
              </a:rPr>
              <a:t>le limitazioni dei tool di sicurezza e degli orchestratori esistenti.</a:t>
            </a:r>
            <a:endParaRPr lang="it-IT" altLang="it-IT" sz="1800" dirty="0">
              <a:solidFill>
                <a:srgbClr val="003466"/>
              </a:solidFill>
            </a:endParaRPr>
          </a:p>
        </p:txBody>
      </p:sp>
      <p:sp>
        <p:nvSpPr>
          <p:cNvPr id="7" name="CasellaDiTesto 8">
            <a:extLst>
              <a:ext uri="{FF2B5EF4-FFF2-40B4-BE49-F238E27FC236}">
                <a16:creationId xmlns:a16="http://schemas.microsoft.com/office/drawing/2014/main" id="{C375A634-C3BB-C1C5-8E2D-D318E3564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76" y="3469774"/>
            <a:ext cx="879599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it-IT" altLang="it-IT" sz="1800" dirty="0">
                <a:solidFill>
                  <a:srgbClr val="003466"/>
                </a:solidFill>
              </a:rPr>
              <a:t>Analisi dello scenario: definizione dei requisiti di sicurezza e gap </a:t>
            </a:r>
            <a:r>
              <a:rPr lang="it-IT" altLang="it-IT" sz="1800" dirty="0" err="1">
                <a:solidFill>
                  <a:srgbClr val="003466"/>
                </a:solidFill>
              </a:rPr>
              <a:t>analysis</a:t>
            </a:r>
            <a:r>
              <a:rPr lang="it-IT" altLang="it-IT" sz="1800" dirty="0">
                <a:solidFill>
                  <a:srgbClr val="003466"/>
                </a:solidFill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it-IT" altLang="it-IT" sz="1800" dirty="0">
                <a:solidFill>
                  <a:srgbClr val="003466"/>
                </a:solidFill>
              </a:rPr>
              <a:t>Identificazione delle minacce.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it-IT" altLang="it-IT" sz="1800" dirty="0">
                <a:solidFill>
                  <a:srgbClr val="003466"/>
                </a:solidFill>
              </a:rPr>
              <a:t>Configurazione delle sonde di assurance nelle pipeline </a:t>
            </a:r>
            <a:r>
              <a:rPr lang="it-IT" altLang="it-IT" sz="1800" dirty="0" err="1">
                <a:solidFill>
                  <a:srgbClr val="003466"/>
                </a:solidFill>
              </a:rPr>
              <a:t>DevSecOps</a:t>
            </a:r>
            <a:r>
              <a:rPr lang="it-IT" altLang="it-IT" sz="1800" dirty="0">
                <a:solidFill>
                  <a:srgbClr val="003466"/>
                </a:solidFill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it-IT" altLang="it-IT" sz="1800" dirty="0">
                <a:solidFill>
                  <a:srgbClr val="003466"/>
                </a:solidFill>
              </a:rPr>
              <a:t>Aggregazione dei risultati delle sonde e calcolo degli indicatori di rischio sulle minacce.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it-IT" altLang="it-IT" sz="1800" dirty="0">
                <a:solidFill>
                  <a:srgbClr val="003466"/>
                </a:solidFill>
              </a:rPr>
              <a:t>Monitoraggio continuo.</a:t>
            </a:r>
          </a:p>
        </p:txBody>
      </p:sp>
      <p:sp>
        <p:nvSpPr>
          <p:cNvPr id="8" name="CasellaDiTesto 8">
            <a:extLst>
              <a:ext uri="{FF2B5EF4-FFF2-40B4-BE49-F238E27FC236}">
                <a16:creationId xmlns:a16="http://schemas.microsoft.com/office/drawing/2014/main" id="{73E9AC46-631E-7F85-A6BF-8D4B90E70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13" y="2988282"/>
            <a:ext cx="3630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b="1" u="sng" dirty="0">
                <a:solidFill>
                  <a:srgbClr val="003466"/>
                </a:solidFill>
              </a:rPr>
              <a:t>Fasi della metodologia:</a:t>
            </a:r>
          </a:p>
        </p:txBody>
      </p:sp>
      <p:pic>
        <p:nvPicPr>
          <p:cNvPr id="10" name="Immagine 9" descr="Immagine che contiene testo, Carattere, schermata, cerchio&#10;&#10;Descrizione generata automaticamente">
            <a:extLst>
              <a:ext uri="{FF2B5EF4-FFF2-40B4-BE49-F238E27FC236}">
                <a16:creationId xmlns:a16="http://schemas.microsoft.com/office/drawing/2014/main" id="{9620C295-9A50-56F7-1314-7C9DE513A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407" y="1153096"/>
            <a:ext cx="1134751" cy="116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5221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ttangolo 4"/>
          <p:cNvSpPr>
            <a:spLocks noChangeArrowheads="1"/>
          </p:cNvSpPr>
          <p:nvPr/>
        </p:nvSpPr>
        <p:spPr bwMode="auto">
          <a:xfrm>
            <a:off x="0" y="6159500"/>
            <a:ext cx="9144000" cy="766763"/>
          </a:xfrm>
          <a:prstGeom prst="rect">
            <a:avLst/>
          </a:prstGeom>
          <a:solidFill>
            <a:srgbClr val="003466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3555" name="CasellaDiTesto 7"/>
          <p:cNvSpPr txBox="1">
            <a:spLocks noChangeArrowheads="1"/>
          </p:cNvSpPr>
          <p:nvPr/>
        </p:nvSpPr>
        <p:spPr bwMode="auto">
          <a:xfrm>
            <a:off x="156" y="6362789"/>
            <a:ext cx="72554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FFFFFF"/>
                </a:solidFill>
              </a:rPr>
              <a:t>6/10</a:t>
            </a:r>
            <a:r>
              <a:rPr lang="it-IT" altLang="it-IT" sz="1600" dirty="0">
                <a:solidFill>
                  <a:srgbClr val="FFFFFF"/>
                </a:solidFill>
              </a:rPr>
              <a:t>         Studio di una soluzione DevSecOps per la software assurance in ambito IoT</a:t>
            </a:r>
          </a:p>
        </p:txBody>
      </p: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129279"/>
            <a:ext cx="8608803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900" u="sng" dirty="0">
                <a:solidFill>
                  <a:srgbClr val="003466"/>
                </a:solidFill>
              </a:rPr>
              <a:t>Sperimentazione</a:t>
            </a:r>
          </a:p>
        </p:txBody>
      </p:sp>
      <p:sp>
        <p:nvSpPr>
          <p:cNvPr id="6" name="CasellaDiTesto 8">
            <a:extLst>
              <a:ext uri="{FF2B5EF4-FFF2-40B4-BE49-F238E27FC236}">
                <a16:creationId xmlns:a16="http://schemas.microsoft.com/office/drawing/2014/main" id="{4D9E17FF-AE95-C7CB-00A9-5FDF6821F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00" y="765315"/>
            <a:ext cx="64565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dirty="0">
                <a:solidFill>
                  <a:srgbClr val="003466"/>
                </a:solidFill>
              </a:rPr>
              <a:t>La metodologia proposta è stata applicata ad un caso di studio reale: </a:t>
            </a:r>
            <a:r>
              <a:rPr lang="it-IT" altLang="it-IT" sz="1800" b="1" dirty="0">
                <a:solidFill>
                  <a:srgbClr val="003466"/>
                </a:solidFill>
              </a:rPr>
              <a:t>UrbanIoT</a:t>
            </a:r>
            <a:r>
              <a:rPr lang="it-IT" altLang="it-IT" sz="1800" dirty="0">
                <a:solidFill>
                  <a:srgbClr val="003466"/>
                </a:solidFill>
              </a:rPr>
              <a:t>, un software di telegestione di impianti di illuminazione pubblica e smart city, basato sul framework </a:t>
            </a:r>
            <a:r>
              <a:rPr lang="it-IT" altLang="it-IT" sz="1800" b="1" dirty="0">
                <a:solidFill>
                  <a:srgbClr val="003466"/>
                </a:solidFill>
              </a:rPr>
              <a:t>Mainflux.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0C3A1373-4237-EAF8-75EE-3EC9E12D2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5968" y="6250512"/>
            <a:ext cx="1727630" cy="584737"/>
          </a:xfrm>
          <a:prstGeom prst="rect">
            <a:avLst/>
          </a:prstGeom>
        </p:spPr>
      </p:pic>
      <p:sp>
        <p:nvSpPr>
          <p:cNvPr id="13" name="CasellaDiTesto 8">
            <a:extLst>
              <a:ext uri="{FF2B5EF4-FFF2-40B4-BE49-F238E27FC236}">
                <a16:creationId xmlns:a16="http://schemas.microsoft.com/office/drawing/2014/main" id="{75855A43-3655-3B6A-18E0-ABA6D8CCA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9" y="2251955"/>
            <a:ext cx="528300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dirty="0">
                <a:solidFill>
                  <a:srgbClr val="003466"/>
                </a:solidFill>
              </a:rPr>
              <a:t>Sono state implementate diverse procedure di analisi di sicurezza, ottimizzate per ogni strato tecnologico, attraverso </a:t>
            </a:r>
            <a:r>
              <a:rPr lang="it-IT" altLang="it-IT" sz="1800" b="1" dirty="0">
                <a:solidFill>
                  <a:srgbClr val="003466"/>
                </a:solidFill>
              </a:rPr>
              <a:t>MoonCloud</a:t>
            </a:r>
            <a:r>
              <a:rPr lang="it-IT" altLang="it-IT" sz="1800" dirty="0">
                <a:solidFill>
                  <a:srgbClr val="003466"/>
                </a:solidFill>
              </a:rPr>
              <a:t>, una piattaforma per la valutazione continua di compliance e assurance per applicazioni e infrastrutture ICT.</a:t>
            </a:r>
          </a:p>
        </p:txBody>
      </p:sp>
      <p:pic>
        <p:nvPicPr>
          <p:cNvPr id="5" name="Immagine 4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5A421F2C-C7CF-EA8F-1072-808F5BF6D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915" y="765315"/>
            <a:ext cx="2165485" cy="1901791"/>
          </a:xfrm>
          <a:prstGeom prst="rect">
            <a:avLst/>
          </a:prstGeom>
        </p:spPr>
      </p:pic>
      <p:pic>
        <p:nvPicPr>
          <p:cNvPr id="10" name="Immagine 9" descr="Immagine che contiene schermata, cartone animato&#10;&#10;Descrizione generata automaticamente">
            <a:extLst>
              <a:ext uri="{FF2B5EF4-FFF2-40B4-BE49-F238E27FC236}">
                <a16:creationId xmlns:a16="http://schemas.microsoft.com/office/drawing/2014/main" id="{1B726E76-A159-EF5D-A71B-B4FEF952B9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90" y="4240452"/>
            <a:ext cx="3572811" cy="1655097"/>
          </a:xfrm>
          <a:prstGeom prst="rect">
            <a:avLst/>
          </a:prstGeom>
        </p:spPr>
      </p:pic>
      <p:sp>
        <p:nvSpPr>
          <p:cNvPr id="12" name="CasellaDiTesto 8">
            <a:extLst>
              <a:ext uri="{FF2B5EF4-FFF2-40B4-BE49-F238E27FC236}">
                <a16:creationId xmlns:a16="http://schemas.microsoft.com/office/drawing/2014/main" id="{70EBFAD7-05B7-DC95-4C9C-8B719B3B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9" y="4055786"/>
            <a:ext cx="3630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b="1" u="sng" dirty="0">
                <a:solidFill>
                  <a:srgbClr val="003466"/>
                </a:solidFill>
              </a:rPr>
              <a:t>Tool di sicurezza utilizzati:</a:t>
            </a:r>
          </a:p>
        </p:txBody>
      </p:sp>
      <p:sp>
        <p:nvSpPr>
          <p:cNvPr id="14" name="CasellaDiTesto 8">
            <a:extLst>
              <a:ext uri="{FF2B5EF4-FFF2-40B4-BE49-F238E27FC236}">
                <a16:creationId xmlns:a16="http://schemas.microsoft.com/office/drawing/2014/main" id="{95D8DC5D-C36E-F19A-F7F2-DDA522F6E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9" y="4632668"/>
            <a:ext cx="32538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dirty="0">
                <a:solidFill>
                  <a:srgbClr val="003466"/>
                </a:solidFill>
              </a:rPr>
              <a:t>Gosec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dirty="0">
                <a:solidFill>
                  <a:srgbClr val="003466"/>
                </a:solidFill>
              </a:rPr>
              <a:t>Bandit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dirty="0">
                <a:solidFill>
                  <a:srgbClr val="003466"/>
                </a:solidFill>
              </a:rPr>
              <a:t>Trivy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dirty="0">
                <a:solidFill>
                  <a:srgbClr val="003466"/>
                </a:solidFill>
              </a:rPr>
              <a:t>Lynis</a:t>
            </a:r>
          </a:p>
        </p:txBody>
      </p:sp>
    </p:spTree>
    <p:extLst>
      <p:ext uri="{BB962C8B-B14F-4D97-AF65-F5344CB8AC3E}">
        <p14:creationId xmlns:p14="http://schemas.microsoft.com/office/powerpoint/2010/main" val="187391489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ttangolo 4"/>
          <p:cNvSpPr>
            <a:spLocks noChangeArrowheads="1"/>
          </p:cNvSpPr>
          <p:nvPr/>
        </p:nvSpPr>
        <p:spPr bwMode="auto">
          <a:xfrm>
            <a:off x="0" y="6159500"/>
            <a:ext cx="9144000" cy="766763"/>
          </a:xfrm>
          <a:prstGeom prst="rect">
            <a:avLst/>
          </a:prstGeom>
          <a:solidFill>
            <a:srgbClr val="003466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3555" name="CasellaDiTesto 7"/>
          <p:cNvSpPr txBox="1">
            <a:spLocks noChangeArrowheads="1"/>
          </p:cNvSpPr>
          <p:nvPr/>
        </p:nvSpPr>
        <p:spPr bwMode="auto">
          <a:xfrm>
            <a:off x="156" y="6362789"/>
            <a:ext cx="72554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FFFFFF"/>
                </a:solidFill>
              </a:rPr>
              <a:t>7/10</a:t>
            </a:r>
            <a:r>
              <a:rPr lang="it-IT" altLang="it-IT" sz="1600" dirty="0">
                <a:solidFill>
                  <a:srgbClr val="FFFFFF"/>
                </a:solidFill>
              </a:rPr>
              <a:t>         Studio di una soluzione DevSecOps per la software assurance in ambito IoT</a:t>
            </a:r>
          </a:p>
        </p:txBody>
      </p: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129279"/>
            <a:ext cx="8608803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900" u="sng" dirty="0">
                <a:solidFill>
                  <a:srgbClr val="003466"/>
                </a:solidFill>
              </a:rPr>
              <a:t>Aggregazione dei risultati</a:t>
            </a:r>
          </a:p>
        </p:txBody>
      </p:sp>
      <p:sp>
        <p:nvSpPr>
          <p:cNvPr id="6" name="CasellaDiTesto 8">
            <a:extLst>
              <a:ext uri="{FF2B5EF4-FFF2-40B4-BE49-F238E27FC236}">
                <a16:creationId xmlns:a16="http://schemas.microsoft.com/office/drawing/2014/main" id="{4D9E17FF-AE95-C7CB-00A9-5FDF6821F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9" y="765316"/>
            <a:ext cx="788394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dirty="0">
                <a:solidFill>
                  <a:srgbClr val="003466"/>
                </a:solidFill>
              </a:rPr>
              <a:t>I risultati di ogni strato tecnologico sono aggregati in un unico report che fornisce tre livelli di rischio: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dirty="0">
                <a:solidFill>
                  <a:srgbClr val="003466"/>
                </a:solidFill>
              </a:rPr>
              <a:t>Livello di rischio per ogni </a:t>
            </a:r>
            <a:r>
              <a:rPr lang="it-IT" altLang="it-IT" sz="1800" b="1" dirty="0">
                <a:solidFill>
                  <a:srgbClr val="003466"/>
                </a:solidFill>
              </a:rPr>
              <a:t>CWE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dirty="0">
                <a:solidFill>
                  <a:srgbClr val="003466"/>
                </a:solidFill>
              </a:rPr>
              <a:t>Livello di rischio per ogni </a:t>
            </a:r>
            <a:r>
              <a:rPr lang="it-IT" altLang="it-IT" sz="1800" b="1" dirty="0">
                <a:solidFill>
                  <a:srgbClr val="003466"/>
                </a:solidFill>
              </a:rPr>
              <a:t>minaccia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it-IT" altLang="it-IT" sz="1800" dirty="0">
                <a:solidFill>
                  <a:srgbClr val="003466"/>
                </a:solidFill>
              </a:rPr>
              <a:t>Livello di rischio </a:t>
            </a:r>
            <a:r>
              <a:rPr lang="it-IT" altLang="it-IT" sz="1800" b="1" dirty="0">
                <a:solidFill>
                  <a:srgbClr val="003466"/>
                </a:solidFill>
              </a:rPr>
              <a:t>complessivo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endParaRPr lang="it-IT" altLang="it-IT" sz="1800" b="1" dirty="0">
              <a:solidFill>
                <a:srgbClr val="003466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dirty="0">
                <a:solidFill>
                  <a:srgbClr val="003466"/>
                </a:solidFill>
              </a:rPr>
              <a:t>Tutti e tre vengono calcolati a seguito delle seguenti operazioni: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it-IT" altLang="it-IT" sz="1800" dirty="0">
                <a:solidFill>
                  <a:srgbClr val="003466"/>
                </a:solidFill>
              </a:rPr>
              <a:t>Selezione delle minacce di interesse sulla base della gap </a:t>
            </a:r>
            <a:r>
              <a:rPr lang="it-IT" altLang="it-IT" sz="1800" dirty="0" err="1">
                <a:solidFill>
                  <a:srgbClr val="003466"/>
                </a:solidFill>
              </a:rPr>
              <a:t>analysis</a:t>
            </a:r>
            <a:r>
              <a:rPr lang="it-IT" altLang="it-IT" sz="1800" dirty="0">
                <a:solidFill>
                  <a:srgbClr val="003466"/>
                </a:solidFill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it-IT" altLang="it-IT" sz="1800" dirty="0">
                <a:solidFill>
                  <a:srgbClr val="003466"/>
                </a:solidFill>
              </a:rPr>
              <a:t>Collezione delle CVE dalle sonde.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it-IT" altLang="it-IT" sz="1800" dirty="0">
                <a:solidFill>
                  <a:srgbClr val="003466"/>
                </a:solidFill>
              </a:rPr>
              <a:t>Identificazione delle relative CWE.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it-IT" altLang="it-IT" sz="1800" dirty="0">
                <a:solidFill>
                  <a:srgbClr val="003466"/>
                </a:solidFill>
              </a:rPr>
              <a:t>Associazione delle CWE alle minacce.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it-IT" altLang="it-IT" sz="1800" dirty="0">
                <a:solidFill>
                  <a:srgbClr val="003466"/>
                </a:solidFill>
              </a:rPr>
              <a:t>Calcolo dei livelli di rischio attraverso le </a:t>
            </a:r>
            <a:r>
              <a:rPr lang="it-IT" altLang="it-IT" sz="1800" dirty="0" err="1">
                <a:solidFill>
                  <a:srgbClr val="003466"/>
                </a:solidFill>
              </a:rPr>
              <a:t>severity</a:t>
            </a:r>
            <a:r>
              <a:rPr lang="it-IT" altLang="it-IT" sz="1800" dirty="0">
                <a:solidFill>
                  <a:srgbClr val="003466"/>
                </a:solidFill>
              </a:rPr>
              <a:t> e gli score delle vulnerabilità.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0C3A1373-4237-EAF8-75EE-3EC9E12D2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5968" y="6250512"/>
            <a:ext cx="1727630" cy="58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9597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ttangolo 4"/>
          <p:cNvSpPr>
            <a:spLocks noChangeArrowheads="1"/>
          </p:cNvSpPr>
          <p:nvPr/>
        </p:nvSpPr>
        <p:spPr bwMode="auto">
          <a:xfrm>
            <a:off x="0" y="6159500"/>
            <a:ext cx="9144000" cy="766763"/>
          </a:xfrm>
          <a:prstGeom prst="rect">
            <a:avLst/>
          </a:prstGeom>
          <a:solidFill>
            <a:srgbClr val="003466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3555" name="CasellaDiTesto 7"/>
          <p:cNvSpPr txBox="1">
            <a:spLocks noChangeArrowheads="1"/>
          </p:cNvSpPr>
          <p:nvPr/>
        </p:nvSpPr>
        <p:spPr bwMode="auto">
          <a:xfrm>
            <a:off x="156" y="6362789"/>
            <a:ext cx="72554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FFFFFF"/>
                </a:solidFill>
              </a:rPr>
              <a:t>8/10</a:t>
            </a:r>
            <a:r>
              <a:rPr lang="it-IT" altLang="it-IT" sz="1600" dirty="0">
                <a:solidFill>
                  <a:srgbClr val="FFFFFF"/>
                </a:solidFill>
              </a:rPr>
              <a:t>         Studio di una soluzione DevSecOps per la software assurance in ambito IoT</a:t>
            </a:r>
          </a:p>
        </p:txBody>
      </p:sp>
      <p:sp>
        <p:nvSpPr>
          <p:cNvPr id="23557" name="CasellaDiTesto 8"/>
          <p:cNvSpPr txBox="1">
            <a:spLocks noChangeArrowheads="1"/>
          </p:cNvSpPr>
          <p:nvPr/>
        </p:nvSpPr>
        <p:spPr bwMode="auto">
          <a:xfrm>
            <a:off x="267599" y="129279"/>
            <a:ext cx="8608803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900" u="sng" dirty="0">
                <a:solidFill>
                  <a:srgbClr val="003466"/>
                </a:solidFill>
              </a:rPr>
              <a:t>Aggregazione dei risultati</a:t>
            </a:r>
          </a:p>
        </p:txBody>
      </p:sp>
      <p:sp>
        <p:nvSpPr>
          <p:cNvPr id="6" name="CasellaDiTesto 8">
            <a:extLst>
              <a:ext uri="{FF2B5EF4-FFF2-40B4-BE49-F238E27FC236}">
                <a16:creationId xmlns:a16="http://schemas.microsoft.com/office/drawing/2014/main" id="{4D9E17FF-AE95-C7CB-00A9-5FDF6821F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9" y="783538"/>
            <a:ext cx="7883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dirty="0">
                <a:solidFill>
                  <a:srgbClr val="003466"/>
                </a:solidFill>
              </a:rPr>
              <a:t>Il report di aggregazione contiene, inoltre, le seguenti metriche: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0C3A1373-4237-EAF8-75EE-3EC9E12D2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5968" y="6250512"/>
            <a:ext cx="1727630" cy="584737"/>
          </a:xfrm>
          <a:prstGeom prst="rect">
            <a:avLst/>
          </a:prstGeom>
        </p:spPr>
      </p:pic>
      <p:sp>
        <p:nvSpPr>
          <p:cNvPr id="3" name="CasellaDiTesto 8">
            <a:extLst>
              <a:ext uri="{FF2B5EF4-FFF2-40B4-BE49-F238E27FC236}">
                <a16:creationId xmlns:a16="http://schemas.microsoft.com/office/drawing/2014/main" id="{F527DDD1-65D5-A1B6-4B40-EBA5BAF9D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9" y="1195020"/>
            <a:ext cx="5553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b="1" u="sng" dirty="0">
                <a:solidFill>
                  <a:srgbClr val="003466"/>
                </a:solidFill>
              </a:rPr>
              <a:t>Vulnerabilità individuate:</a:t>
            </a:r>
          </a:p>
        </p:txBody>
      </p:sp>
      <p:pic>
        <p:nvPicPr>
          <p:cNvPr id="5" name="Immagine 4" descr="Immagine che contiene testo, Carattere, schermata&#10;&#10;Descrizione generata automaticamente">
            <a:extLst>
              <a:ext uri="{FF2B5EF4-FFF2-40B4-BE49-F238E27FC236}">
                <a16:creationId xmlns:a16="http://schemas.microsoft.com/office/drawing/2014/main" id="{1169F76B-089C-97BD-B95D-C0CA201DA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99" y="1561182"/>
            <a:ext cx="2917116" cy="2459955"/>
          </a:xfrm>
          <a:prstGeom prst="rect">
            <a:avLst/>
          </a:prstGeom>
        </p:spPr>
      </p:pic>
      <p:sp>
        <p:nvSpPr>
          <p:cNvPr id="7" name="CasellaDiTesto 8">
            <a:extLst>
              <a:ext uri="{FF2B5EF4-FFF2-40B4-BE49-F238E27FC236}">
                <a16:creationId xmlns:a16="http://schemas.microsoft.com/office/drawing/2014/main" id="{702EFF41-9435-BA3C-AF1B-0025AD64D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628" y="1191850"/>
            <a:ext cx="5553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1800" b="1" u="sng" dirty="0">
                <a:solidFill>
                  <a:srgbClr val="003466"/>
                </a:solidFill>
              </a:rPr>
              <a:t>Aggregazione per CWE</a:t>
            </a:r>
          </a:p>
        </p:txBody>
      </p:sp>
      <p:pic>
        <p:nvPicPr>
          <p:cNvPr id="11" name="Immagine 10" descr="Immagine che contiene testo, schermata, Carattere, documento&#10;&#10;Descrizione generata automaticamente">
            <a:extLst>
              <a:ext uri="{FF2B5EF4-FFF2-40B4-BE49-F238E27FC236}">
                <a16:creationId xmlns:a16="http://schemas.microsoft.com/office/drawing/2014/main" id="{076F54D3-39C5-B4D9-C5F0-67DB5C4FF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39" y="1577860"/>
            <a:ext cx="4566867" cy="444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1944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5688</TotalTime>
  <Words>943</Words>
  <Application>Microsoft Macintosh PowerPoint</Application>
  <PresentationFormat>Presentazione su schermo (4:3)</PresentationFormat>
  <Paragraphs>129</Paragraphs>
  <Slides>13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Roboto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AB</dc:creator>
  <cp:lastModifiedBy>Giandonato INVERSO</cp:lastModifiedBy>
  <cp:revision>117</cp:revision>
  <dcterms:created xsi:type="dcterms:W3CDTF">2017-03-03T16:30:04Z</dcterms:created>
  <dcterms:modified xsi:type="dcterms:W3CDTF">2024-07-17T07:54:48Z</dcterms:modified>
</cp:coreProperties>
</file>